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1032" r:id="rId2"/>
    <p:sldId id="1015" r:id="rId3"/>
    <p:sldId id="1017" r:id="rId4"/>
    <p:sldId id="1019" r:id="rId5"/>
    <p:sldId id="1020" r:id="rId6"/>
    <p:sldId id="1021" r:id="rId7"/>
    <p:sldId id="1033" r:id="rId8"/>
    <p:sldId id="1034" r:id="rId9"/>
    <p:sldId id="1043" r:id="rId10"/>
    <p:sldId id="1035" r:id="rId11"/>
    <p:sldId id="1036" r:id="rId12"/>
    <p:sldId id="1037" r:id="rId13"/>
    <p:sldId id="1044" r:id="rId14"/>
    <p:sldId id="1038" r:id="rId15"/>
    <p:sldId id="1039" r:id="rId16"/>
    <p:sldId id="1040" r:id="rId17"/>
    <p:sldId id="1041" r:id="rId18"/>
    <p:sldId id="1042" r:id="rId19"/>
    <p:sldId id="1045" r:id="rId20"/>
    <p:sldId id="1051" r:id="rId21"/>
    <p:sldId id="1046" r:id="rId22"/>
    <p:sldId id="1047" r:id="rId23"/>
    <p:sldId id="1052" r:id="rId24"/>
    <p:sldId id="1086" r:id="rId25"/>
    <p:sldId id="1088" r:id="rId26"/>
    <p:sldId id="1089" r:id="rId27"/>
    <p:sldId id="1091" r:id="rId28"/>
    <p:sldId id="1090" r:id="rId29"/>
    <p:sldId id="1048" r:id="rId30"/>
    <p:sldId id="1053" r:id="rId31"/>
    <p:sldId id="1054" r:id="rId32"/>
    <p:sldId id="1055" r:id="rId33"/>
    <p:sldId id="1056" r:id="rId34"/>
    <p:sldId id="1049" r:id="rId35"/>
    <p:sldId id="1050" r:id="rId36"/>
    <p:sldId id="1076" r:id="rId37"/>
    <p:sldId id="1085" r:id="rId38"/>
    <p:sldId id="1084" r:id="rId39"/>
    <p:sldId id="1058" r:id="rId40"/>
    <p:sldId id="1077" r:id="rId41"/>
    <p:sldId id="1059" r:id="rId42"/>
    <p:sldId id="1079" r:id="rId43"/>
    <p:sldId id="1060" r:id="rId44"/>
    <p:sldId id="1081" r:id="rId45"/>
    <p:sldId id="1061" r:id="rId46"/>
    <p:sldId id="1062" r:id="rId47"/>
    <p:sldId id="1087" r:id="rId48"/>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9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2-17T03:36:27.347"/>
    </inkml:context>
    <inkml:brush xml:id="br0">
      <inkml:brushProperty name="width" value="0.05292" units="cm"/>
      <inkml:brushProperty name="height" value="0.05292" units="cm"/>
      <inkml:brushProperty name="color" value="#FF0000"/>
    </inkml:brush>
  </inkml:definitions>
  <inkml:trace contextRef="#ctx0" brushRef="#br0">6663 16402 1559 0,'0'0'22'0,"0"0"-47"0,0 0 28 15,0 0 23-15,0 0-10 0,0 0 83 0,0 0 17 16,0 0 34-16,0 0 28 0,0 0 115 0,0 0-39 16,0 0-1-16,0 0-13 0,0 0-112 0,0 0 24 15,0 0-35-15,0 0-1 0,0 0-37 0,0 0-15 16,0 0-17-16,0 0-20 0,0 0 7 0,0 0-24 15,0 0 20-15,0 0-6 0,0 0 4 0,0 0-5 16,5 0 15-16,1 0 7 0,2 0-7 16,1 0 24-16,1 2-35 0,6 1 8 0,0 1-14 15,2-3-10-15,4 2-4 0,1-2-4 0,2 2 11 16,0-2-10-16,2 2 10 0,3-2-11 0,0 1 11 16,2-1 7-16,3 1-21 0,1-2 18 0,3 0-22 15,1 0 15-15,3 0 10 0,2 0-4 0,3-5-3 16,0 1 15-16,2 0-12 0,2 0-6 0,0-1 14 15,0 2-32-15,1-1 10 0,-1 2 8 0,0-1-7 16,-4 2 10-16,5 0 7 0,-5 1-21 0,2 0 11 16,0 0-4-16,1 0 11 0,-2 0-14 0,2 0 13 15,-1 0-27-15,0 0-12 0,0 0 29 0,0 0-32 16,-2 0 36-16,1-3-18 0,-1 0 4 16,-3-1 10-16,0 3-4 0,-1-3 8 0,-5 4 3 15,1 0-11-15,-1 0-3 0,-4 0 21 0,-2 0-24 16,-1 0 7-16,0 4 10 0,-2-1 8 0,-2-1 7 15,0 1 14-15,2 0 22 0,-2-1-14 0,1 1-22 16,0-3 7-16,1 0-43 0,0 0 7 0,-2 0 18 16,2 0-18-16,-6-4 8 0,3 0-8 0,-3 1-4 15,-4 1 15-15,-1-1 34 0,-3-1-8 0,-5 4 33 16,-2-2-26-16,-3 1-33 0,-2 1 34 0,-4-2-41 16,0 2 18-16,0 0-3 0,0 0-34 15,0 0 34-15,0 0-38 0,0 0 26 0,0 0-14 0,0 0-16 16,0 0 31-16,0 0-19 0,0 0 3 15,0 0 8-15,0 0-33 0,0 0-38 0,0 0-24 16,0 0-94-16,0 0-26 0,0 0-56 0,0 0-98 16,0 0-70-16,0 3-208 0,-6-3-66 0</inkml:trace>
  <inkml:trace contextRef="#ctx0" brushRef="#br0" timeOffset="4502.22">10965 17856 857 0,'0'0'-98'0,"0"0"124"0,0 0 21 0,0 0 22 15,0 0 104-15,0 0-96 0,0 0 13 0,0 0-17 16,0 0 3-16,0 0-15 0,0 0-75 0,0 0 3 15,5 0-5-15,-5 0-15 0,7 0 50 16,-7 0 1-16,0 0 55 0,0 0-53 0,4 0-5 16,-4 0-1-16,0 0-52 0,5 0 55 0,-5 0 3 15,0 0-2-15,5 0 5 0,-5 0 6 0,3 0 8 16,-3 0 12-16,6 0-8 0,-1 0 5 0,-5 0-17 16,6 0 6-16,-1 0 3 0,-5 0-14 0,6 0 17 15,1-2-14-15,-7 2 0 0,6 0 3 0,1 0 3 16,-3 0 0-16,4 0 12 0,-2 0-8 0,2 0 5 15,0 0 64-15,0 0-9 0,2 0 10 0,4 0-22 16,-2 0-44-16,1 0-6 0,4 0 0 0,-1 0-9 16,2 0-22-16,4 0-3 0,-5-3 3 0,4-1 22 15,-1 1 7-15,3 1-32 0,-1 0 0 16,1-1-6-16,0 1 15 0,2 1 57 0,3-1 0 16,2 2 4-16,0-1-6 0,4 1-23 0,-1 0-2 15,4 0 3-15,0 0-23 0,2 0-12 0,0 0 13 16,-2 0-23-16,3 0-7 0,-2 0 27 0,-2 0-24 15,3 0 18-15,-4 0-8 0,0 0-6 0,-2 0-3 16,1 0-11-16,-3 0 18 0,1 0 9 0,0 0 10 16,-2 0-3-16,1 0 12 0,-1 0-12 0,0 0 19 15,2 0 7-15,0 0 0 0,0 0 13 0,1 0 8 16,-1 0-3-16,0 3-11 0,-1 0-9 0,3 0-34 16,-1-2 11-16,0 2-15 0,-1-3-6 15,-1 3-3-15,1-1 13 0,1-2-13 0,-3 2 9 16,2-2 5-16,0 0-25 0,-4 0 31 0,2 0-20 15,0 0 9-15,2 0 8 0,-1 0-14 0,-1 0 13 16,2 0 15-16,0 0-11 0,2 0 10 0,-1 0 18 16,0 0-4-16,2 0 14 0,0 0-10 0,-2 0-3 15,2 2-7-15,-2-1-10 0,3 1 6 0,-2-2-13 16,-1 3 17-16,-2-1-14 0,1-2 21 0,1 0 1 16,-1 2-18-16,0-1-4 0,-1-1-7 0,3 1-10 15,-3-1-11-15,2 0 17 0,2 0-24 0,0 0 32 16,1 0-15-16,-2 0 95 0,3 0-84 15,1-4-21-15,2 4 29 0,-2 0-95 0,-2-5 80 16,2 5 15-16,1-2-37 0,-3 2 30 0,1-2-5 16,0-1-31-16,-2 1 39 0,0-1-36 0,0 3 10 15,-1-3 23-15,0 2-12 0,0-2 1 0,-4 1-4 16,5 1 0-16,-5-1 11 0,1 1-8 0,-1-3 23 16,-1 4-15-16,-1 0-11 0,0 0 29 15,-1 0-22-15,-2 0 4 0,1 0-8 0,-4 0-3 16,2 0 11-16,-2 0-11 0,-3 3 18 0,3-1-7 15,-2 0-3-15,-2 1 24 0,3-3-28 0,-3 3 11 16,0-1-12-16,-1 0 1 0,-1-2 10 0,0 3-18 16,1-1 26-16,1-2-22 0,-1 2 18 0,-1 0-7 15,1-1-3-15,1-1-1 0,-1 2-11 0,3-2 12 16,-4 0-1-16,3 0 19 0,-1 0-34 0,0 3 19 16,-3-3-11-16,2 2-7 0,-1-2 29 0,-2 0-22 15,-1 0 4-15,1 0-15 0,-4 0 11 0,-1 0 4 16,-1 0-8-16,-2 0 11 0,-1 0 8 15,-2 0 11-15,-3 0-15 0,4 0 7 0,-4 0-29 0,0 0-11 16,0 0 22-16,0 0-11 0,0 0 15 16,0 0-15-16,0 0 18 0,0 0-3 0,0 3-12 15,0-3 23-15,0 2-30 0,0-2 15 0,0 0 7 16,0 3-21-16,0-2 25 0,6-1-15 0,0 0 8 16,-3 2 14-16,4-2-29 0,-4 0 11 0,0 0 0 15,0 0 0-15,2 0-3 0,-1 0 10 0,-1 0-7 16,-3 0 11-16,2 0 0 0,-2 0-3 0,0 0-5 15,0 0-25-15,0 0-11 0,0 0-44 0,0 0-57 16,0 0-35-16,0 0-57 0,0 0-75 0,0 0-71 16,-6 0-153-16,-3 0-162 0,1-6-150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2-17T03:52:27.180"/>
    </inkml:context>
    <inkml:brush xml:id="br0">
      <inkml:brushProperty name="width" value="0.05292" units="cm"/>
      <inkml:brushProperty name="height" value="0.05292" units="cm"/>
      <inkml:brushProperty name="color" value="#FF0000"/>
    </inkml:brush>
  </inkml:definitions>
  <inkml:trace contextRef="#ctx0" brushRef="#br0">4515 14287 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C7F68-8FC1-4744-81BD-51B9782B0102}" type="datetimeFigureOut">
              <a:rPr lang="en-PK" smtClean="0"/>
              <a:t>22/10/2024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AB8012-6DF2-4828-B745-6F6437D474BF}" type="slidenum">
              <a:rPr lang="en-PK" smtClean="0"/>
              <a:t>‹#›</a:t>
            </a:fld>
            <a:endParaRPr lang="en-PK"/>
          </a:p>
        </p:txBody>
      </p:sp>
    </p:spTree>
    <p:extLst>
      <p:ext uri="{BB962C8B-B14F-4D97-AF65-F5344CB8AC3E}">
        <p14:creationId xmlns:p14="http://schemas.microsoft.com/office/powerpoint/2010/main" val="3689133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a:t>
            </a:fld>
            <a:endParaRPr lang="en-US" dirty="0"/>
          </a:p>
        </p:txBody>
      </p:sp>
      <p:sp>
        <p:nvSpPr>
          <p:cNvPr id="5" name="Date Placeholder 4">
            <a:extLst>
              <a:ext uri="{FF2B5EF4-FFF2-40B4-BE49-F238E27FC236}">
                <a16:creationId xmlns:a16="http://schemas.microsoft.com/office/drawing/2014/main" id="{CE5CEE1B-A6C5-4352-908D-27B57B4C2C69}"/>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2720833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11</a:t>
            </a:fld>
            <a:endParaRPr lang="en-US" dirty="0"/>
          </a:p>
        </p:txBody>
      </p:sp>
      <p:sp>
        <p:nvSpPr>
          <p:cNvPr id="5" name="Date Placeholder 4">
            <a:extLst>
              <a:ext uri="{FF2B5EF4-FFF2-40B4-BE49-F238E27FC236}">
                <a16:creationId xmlns:a16="http://schemas.microsoft.com/office/drawing/2014/main" id="{EB4114BF-9516-4885-B2BD-5BD717A9A2E1}"/>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3185598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12</a:t>
            </a:fld>
            <a:endParaRPr lang="en-US" dirty="0"/>
          </a:p>
        </p:txBody>
      </p:sp>
      <p:sp>
        <p:nvSpPr>
          <p:cNvPr id="5" name="Date Placeholder 4">
            <a:extLst>
              <a:ext uri="{FF2B5EF4-FFF2-40B4-BE49-F238E27FC236}">
                <a16:creationId xmlns:a16="http://schemas.microsoft.com/office/drawing/2014/main" id="{3E3B5BA0-5830-4593-B64E-B1542B592FD6}"/>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357012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13</a:t>
            </a:fld>
            <a:endParaRPr lang="en-US" dirty="0"/>
          </a:p>
        </p:txBody>
      </p:sp>
      <p:sp>
        <p:nvSpPr>
          <p:cNvPr id="5" name="Date Placeholder 4">
            <a:extLst>
              <a:ext uri="{FF2B5EF4-FFF2-40B4-BE49-F238E27FC236}">
                <a16:creationId xmlns:a16="http://schemas.microsoft.com/office/drawing/2014/main" id="{3F0262C1-0098-433B-997F-D5C9A649E399}"/>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242787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14</a:t>
            </a:fld>
            <a:endParaRPr lang="en-US" dirty="0"/>
          </a:p>
        </p:txBody>
      </p:sp>
      <p:sp>
        <p:nvSpPr>
          <p:cNvPr id="5" name="Date Placeholder 4">
            <a:extLst>
              <a:ext uri="{FF2B5EF4-FFF2-40B4-BE49-F238E27FC236}">
                <a16:creationId xmlns:a16="http://schemas.microsoft.com/office/drawing/2014/main" id="{C5CF58A8-98C5-4EE9-9FF5-35BF296D6F1B}"/>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65183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15</a:t>
            </a:fld>
            <a:endParaRPr lang="en-US" dirty="0"/>
          </a:p>
        </p:txBody>
      </p:sp>
      <p:sp>
        <p:nvSpPr>
          <p:cNvPr id="5" name="Date Placeholder 4">
            <a:extLst>
              <a:ext uri="{FF2B5EF4-FFF2-40B4-BE49-F238E27FC236}">
                <a16:creationId xmlns:a16="http://schemas.microsoft.com/office/drawing/2014/main" id="{AEF917ED-3F03-4215-AE93-B961F18F0BFE}"/>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3587041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16</a:t>
            </a:fld>
            <a:endParaRPr lang="en-US"/>
          </a:p>
        </p:txBody>
      </p:sp>
      <p:sp>
        <p:nvSpPr>
          <p:cNvPr id="5" name="Date Placeholder 4">
            <a:extLst>
              <a:ext uri="{FF2B5EF4-FFF2-40B4-BE49-F238E27FC236}">
                <a16:creationId xmlns:a16="http://schemas.microsoft.com/office/drawing/2014/main" id="{520EC674-C401-4FD2-9FA7-79695496168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5564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17</a:t>
            </a:fld>
            <a:endParaRPr lang="en-US"/>
          </a:p>
        </p:txBody>
      </p:sp>
      <p:sp>
        <p:nvSpPr>
          <p:cNvPr id="5" name="Date Placeholder 4">
            <a:extLst>
              <a:ext uri="{FF2B5EF4-FFF2-40B4-BE49-F238E27FC236}">
                <a16:creationId xmlns:a16="http://schemas.microsoft.com/office/drawing/2014/main" id="{308AFC3A-7A86-4B4F-9800-B40C50661CB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585633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18</a:t>
            </a:fld>
            <a:endParaRPr lang="en-US"/>
          </a:p>
        </p:txBody>
      </p:sp>
      <p:sp>
        <p:nvSpPr>
          <p:cNvPr id="5" name="Date Placeholder 4">
            <a:extLst>
              <a:ext uri="{FF2B5EF4-FFF2-40B4-BE49-F238E27FC236}">
                <a16:creationId xmlns:a16="http://schemas.microsoft.com/office/drawing/2014/main" id="{41A613B0-0E10-4B11-A182-C7C08E52FB3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77654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19</a:t>
            </a:fld>
            <a:endParaRPr lang="en-US"/>
          </a:p>
        </p:txBody>
      </p:sp>
      <p:sp>
        <p:nvSpPr>
          <p:cNvPr id="5" name="Date Placeholder 4">
            <a:extLst>
              <a:ext uri="{FF2B5EF4-FFF2-40B4-BE49-F238E27FC236}">
                <a16:creationId xmlns:a16="http://schemas.microsoft.com/office/drawing/2014/main" id="{9D73C6C8-21DC-47AB-88E8-ED6DF098A0D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91498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21</a:t>
            </a:fld>
            <a:endParaRPr lang="en-US"/>
          </a:p>
        </p:txBody>
      </p:sp>
      <p:sp>
        <p:nvSpPr>
          <p:cNvPr id="5" name="Date Placeholder 4">
            <a:extLst>
              <a:ext uri="{FF2B5EF4-FFF2-40B4-BE49-F238E27FC236}">
                <a16:creationId xmlns:a16="http://schemas.microsoft.com/office/drawing/2014/main" id="{F3A54318-D6EB-49A8-9826-8B1DE0ED7FB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1103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a:t>
            </a:fld>
            <a:endParaRPr lang="en-US" dirty="0"/>
          </a:p>
        </p:txBody>
      </p:sp>
      <p:sp>
        <p:nvSpPr>
          <p:cNvPr id="5" name="Date Placeholder 4">
            <a:extLst>
              <a:ext uri="{FF2B5EF4-FFF2-40B4-BE49-F238E27FC236}">
                <a16:creationId xmlns:a16="http://schemas.microsoft.com/office/drawing/2014/main" id="{F67FA6A8-B0A1-4F94-AFD2-63B96D34D011}"/>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943020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22</a:t>
            </a:fld>
            <a:endParaRPr lang="en-US"/>
          </a:p>
        </p:txBody>
      </p:sp>
      <p:sp>
        <p:nvSpPr>
          <p:cNvPr id="5" name="Date Placeholder 4">
            <a:extLst>
              <a:ext uri="{FF2B5EF4-FFF2-40B4-BE49-F238E27FC236}">
                <a16:creationId xmlns:a16="http://schemas.microsoft.com/office/drawing/2014/main" id="{0D669397-6832-4076-827B-8838660BB49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31584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23</a:t>
            </a:fld>
            <a:endParaRPr lang="en-US"/>
          </a:p>
        </p:txBody>
      </p:sp>
      <p:sp>
        <p:nvSpPr>
          <p:cNvPr id="5" name="Date Placeholder 4">
            <a:extLst>
              <a:ext uri="{FF2B5EF4-FFF2-40B4-BE49-F238E27FC236}">
                <a16:creationId xmlns:a16="http://schemas.microsoft.com/office/drawing/2014/main" id="{53F95467-CB86-4EE6-8297-97F5D4239CF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413166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29</a:t>
            </a:fld>
            <a:endParaRPr lang="en-US"/>
          </a:p>
        </p:txBody>
      </p:sp>
      <p:sp>
        <p:nvSpPr>
          <p:cNvPr id="5" name="Date Placeholder 4">
            <a:extLst>
              <a:ext uri="{FF2B5EF4-FFF2-40B4-BE49-F238E27FC236}">
                <a16:creationId xmlns:a16="http://schemas.microsoft.com/office/drawing/2014/main" id="{7905B796-DEA0-42B3-ADA8-0E3010892C4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67602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30</a:t>
            </a:fld>
            <a:endParaRPr lang="en-US"/>
          </a:p>
        </p:txBody>
      </p:sp>
      <p:sp>
        <p:nvSpPr>
          <p:cNvPr id="5" name="Date Placeholder 4">
            <a:extLst>
              <a:ext uri="{FF2B5EF4-FFF2-40B4-BE49-F238E27FC236}">
                <a16:creationId xmlns:a16="http://schemas.microsoft.com/office/drawing/2014/main" id="{E5342FED-C8DF-4628-A52F-4797C853B1B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59728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31</a:t>
            </a:fld>
            <a:endParaRPr lang="en-US"/>
          </a:p>
        </p:txBody>
      </p:sp>
      <p:sp>
        <p:nvSpPr>
          <p:cNvPr id="5" name="Date Placeholder 4">
            <a:extLst>
              <a:ext uri="{FF2B5EF4-FFF2-40B4-BE49-F238E27FC236}">
                <a16:creationId xmlns:a16="http://schemas.microsoft.com/office/drawing/2014/main" id="{2179EA93-27BD-4577-B5C6-A4475E8ABFD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2885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32</a:t>
            </a:fld>
            <a:endParaRPr lang="en-US"/>
          </a:p>
        </p:txBody>
      </p:sp>
      <p:sp>
        <p:nvSpPr>
          <p:cNvPr id="5" name="Date Placeholder 4">
            <a:extLst>
              <a:ext uri="{FF2B5EF4-FFF2-40B4-BE49-F238E27FC236}">
                <a16:creationId xmlns:a16="http://schemas.microsoft.com/office/drawing/2014/main" id="{3BD85E8B-C6EE-42CF-90BB-8D5C4196A25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5112302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33</a:t>
            </a:fld>
            <a:endParaRPr lang="en-US"/>
          </a:p>
        </p:txBody>
      </p:sp>
      <p:sp>
        <p:nvSpPr>
          <p:cNvPr id="5" name="Date Placeholder 4">
            <a:extLst>
              <a:ext uri="{FF2B5EF4-FFF2-40B4-BE49-F238E27FC236}">
                <a16:creationId xmlns:a16="http://schemas.microsoft.com/office/drawing/2014/main" id="{88A5002E-AFB6-4A44-ACB6-4FBB5DA2737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46277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34</a:t>
            </a:fld>
            <a:endParaRPr lang="en-US"/>
          </a:p>
        </p:txBody>
      </p:sp>
      <p:sp>
        <p:nvSpPr>
          <p:cNvPr id="5" name="Date Placeholder 4">
            <a:extLst>
              <a:ext uri="{FF2B5EF4-FFF2-40B4-BE49-F238E27FC236}">
                <a16:creationId xmlns:a16="http://schemas.microsoft.com/office/drawing/2014/main" id="{BD1E9954-03FD-4388-9009-6C11B43520B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44104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35</a:t>
            </a:fld>
            <a:endParaRPr lang="en-US"/>
          </a:p>
        </p:txBody>
      </p:sp>
      <p:sp>
        <p:nvSpPr>
          <p:cNvPr id="5" name="Date Placeholder 4">
            <a:extLst>
              <a:ext uri="{FF2B5EF4-FFF2-40B4-BE49-F238E27FC236}">
                <a16:creationId xmlns:a16="http://schemas.microsoft.com/office/drawing/2014/main" id="{C683E24A-E53D-4F59-BC2A-EAA180B138D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9146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36</a:t>
            </a:fld>
            <a:endParaRPr lang="en-US"/>
          </a:p>
        </p:txBody>
      </p:sp>
      <p:sp>
        <p:nvSpPr>
          <p:cNvPr id="5" name="Date Placeholder 4">
            <a:extLst>
              <a:ext uri="{FF2B5EF4-FFF2-40B4-BE49-F238E27FC236}">
                <a16:creationId xmlns:a16="http://schemas.microsoft.com/office/drawing/2014/main" id="{16B97F59-6843-45FC-918A-D3411423C8C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408845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a:t>
            </a:fld>
            <a:endParaRPr lang="en-US" dirty="0"/>
          </a:p>
        </p:txBody>
      </p:sp>
      <p:sp>
        <p:nvSpPr>
          <p:cNvPr id="5" name="Date Placeholder 4">
            <a:extLst>
              <a:ext uri="{FF2B5EF4-FFF2-40B4-BE49-F238E27FC236}">
                <a16:creationId xmlns:a16="http://schemas.microsoft.com/office/drawing/2014/main" id="{D3039693-B641-494E-B5BA-DD06C1FD601D}"/>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2193407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37</a:t>
            </a:fld>
            <a:endParaRPr lang="en-US"/>
          </a:p>
        </p:txBody>
      </p:sp>
      <p:sp>
        <p:nvSpPr>
          <p:cNvPr id="5" name="Date Placeholder 4">
            <a:extLst>
              <a:ext uri="{FF2B5EF4-FFF2-40B4-BE49-F238E27FC236}">
                <a16:creationId xmlns:a16="http://schemas.microsoft.com/office/drawing/2014/main" id="{AD5ADCA8-3488-45E4-9142-5B4005908CD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51983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39</a:t>
            </a:fld>
            <a:endParaRPr lang="en-US"/>
          </a:p>
        </p:txBody>
      </p:sp>
      <p:sp>
        <p:nvSpPr>
          <p:cNvPr id="5" name="Date Placeholder 4">
            <a:extLst>
              <a:ext uri="{FF2B5EF4-FFF2-40B4-BE49-F238E27FC236}">
                <a16:creationId xmlns:a16="http://schemas.microsoft.com/office/drawing/2014/main" id="{4434DCD2-1BB8-4CC9-87A3-52600721873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984256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41</a:t>
            </a:fld>
            <a:endParaRPr lang="en-US"/>
          </a:p>
        </p:txBody>
      </p:sp>
      <p:sp>
        <p:nvSpPr>
          <p:cNvPr id="5" name="Date Placeholder 4">
            <a:extLst>
              <a:ext uri="{FF2B5EF4-FFF2-40B4-BE49-F238E27FC236}">
                <a16:creationId xmlns:a16="http://schemas.microsoft.com/office/drawing/2014/main" id="{C3F8A9E2-55A2-4EA6-AF68-EDB68766D3E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0692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43</a:t>
            </a:fld>
            <a:endParaRPr lang="en-US"/>
          </a:p>
        </p:txBody>
      </p:sp>
      <p:sp>
        <p:nvSpPr>
          <p:cNvPr id="5" name="Date Placeholder 4">
            <a:extLst>
              <a:ext uri="{FF2B5EF4-FFF2-40B4-BE49-F238E27FC236}">
                <a16:creationId xmlns:a16="http://schemas.microsoft.com/office/drawing/2014/main" id="{36D44661-1103-4D25-BAE9-7874DB7BEB6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882521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45</a:t>
            </a:fld>
            <a:endParaRPr lang="en-US"/>
          </a:p>
        </p:txBody>
      </p:sp>
      <p:sp>
        <p:nvSpPr>
          <p:cNvPr id="5" name="Date Placeholder 4">
            <a:extLst>
              <a:ext uri="{FF2B5EF4-FFF2-40B4-BE49-F238E27FC236}">
                <a16:creationId xmlns:a16="http://schemas.microsoft.com/office/drawing/2014/main" id="{B77E2A20-165A-4EF9-8638-30C8ED1F1C5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429172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46</a:t>
            </a:fld>
            <a:endParaRPr lang="en-US"/>
          </a:p>
        </p:txBody>
      </p:sp>
      <p:sp>
        <p:nvSpPr>
          <p:cNvPr id="5" name="Date Placeholder 4">
            <a:extLst>
              <a:ext uri="{FF2B5EF4-FFF2-40B4-BE49-F238E27FC236}">
                <a16:creationId xmlns:a16="http://schemas.microsoft.com/office/drawing/2014/main" id="{D3371A17-B3AB-4F51-B58F-3FD67A0F0EF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265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a:t>
            </a:fld>
            <a:endParaRPr lang="en-US" dirty="0"/>
          </a:p>
        </p:txBody>
      </p:sp>
      <p:sp>
        <p:nvSpPr>
          <p:cNvPr id="5" name="Date Placeholder 4">
            <a:extLst>
              <a:ext uri="{FF2B5EF4-FFF2-40B4-BE49-F238E27FC236}">
                <a16:creationId xmlns:a16="http://schemas.microsoft.com/office/drawing/2014/main" id="{6ADBC3EF-EFBF-4575-A49D-0BC72B33261A}"/>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399559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a:t>
            </a:fld>
            <a:endParaRPr lang="en-US" dirty="0"/>
          </a:p>
        </p:txBody>
      </p:sp>
      <p:sp>
        <p:nvSpPr>
          <p:cNvPr id="5" name="Date Placeholder 4">
            <a:extLst>
              <a:ext uri="{FF2B5EF4-FFF2-40B4-BE49-F238E27FC236}">
                <a16:creationId xmlns:a16="http://schemas.microsoft.com/office/drawing/2014/main" id="{A1DFA192-EABA-47B9-BA7B-825722180449}"/>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3087230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a:t>
            </a:fld>
            <a:endParaRPr lang="en-US" dirty="0"/>
          </a:p>
        </p:txBody>
      </p:sp>
      <p:sp>
        <p:nvSpPr>
          <p:cNvPr id="5" name="Date Placeholder 4">
            <a:extLst>
              <a:ext uri="{FF2B5EF4-FFF2-40B4-BE49-F238E27FC236}">
                <a16:creationId xmlns:a16="http://schemas.microsoft.com/office/drawing/2014/main" id="{78646C42-A5F3-4406-ADF4-502701703796}"/>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777781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a:t>
            </a:fld>
            <a:endParaRPr lang="en-US" dirty="0"/>
          </a:p>
        </p:txBody>
      </p:sp>
      <p:sp>
        <p:nvSpPr>
          <p:cNvPr id="5" name="Date Placeholder 4">
            <a:extLst>
              <a:ext uri="{FF2B5EF4-FFF2-40B4-BE49-F238E27FC236}">
                <a16:creationId xmlns:a16="http://schemas.microsoft.com/office/drawing/2014/main" id="{625795E4-5D7B-4844-9B56-5B9835C57DBB}"/>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3063963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9</a:t>
            </a:fld>
            <a:endParaRPr lang="en-US" dirty="0"/>
          </a:p>
        </p:txBody>
      </p:sp>
      <p:sp>
        <p:nvSpPr>
          <p:cNvPr id="5" name="Date Placeholder 4">
            <a:extLst>
              <a:ext uri="{FF2B5EF4-FFF2-40B4-BE49-F238E27FC236}">
                <a16:creationId xmlns:a16="http://schemas.microsoft.com/office/drawing/2014/main" id="{A6085880-CB33-44D6-AB4E-AA5996AF599C}"/>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3579347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10</a:t>
            </a:fld>
            <a:endParaRPr lang="en-US" dirty="0"/>
          </a:p>
        </p:txBody>
      </p:sp>
      <p:sp>
        <p:nvSpPr>
          <p:cNvPr id="5" name="Date Placeholder 4">
            <a:extLst>
              <a:ext uri="{FF2B5EF4-FFF2-40B4-BE49-F238E27FC236}">
                <a16:creationId xmlns:a16="http://schemas.microsoft.com/office/drawing/2014/main" id="{F25DD221-FB18-4B0E-818B-7A95DC728B6C}"/>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757926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2388663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116164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25726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38886753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4594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3261826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10031890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798155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793625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0BC9A8-C32B-4894-A4B2-0D05BD5260A6}" type="datetimeFigureOut">
              <a:rPr lang="en-PK" smtClean="0"/>
              <a:t>22/10/2024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4227011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0BC9A8-C32B-4894-A4B2-0D05BD5260A6}" type="datetimeFigureOut">
              <a:rPr lang="en-PK" smtClean="0"/>
              <a:t>22/10/2024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1773689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0BC9A8-C32B-4894-A4B2-0D05BD5260A6}" type="datetimeFigureOut">
              <a:rPr lang="en-PK" smtClean="0"/>
              <a:t>22/10/2024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157445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0BC9A8-C32B-4894-A4B2-0D05BD5260A6}" type="datetimeFigureOut">
              <a:rPr lang="en-PK" smtClean="0"/>
              <a:t>22/10/2024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943961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0BC9A8-C32B-4894-A4B2-0D05BD5260A6}" type="datetimeFigureOut">
              <a:rPr lang="en-PK" smtClean="0"/>
              <a:t>22/10/2024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3307581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0BC9A8-C32B-4894-A4B2-0D05BD5260A6}" type="datetimeFigureOut">
              <a:rPr lang="en-PK" smtClean="0"/>
              <a:t>22/10/2024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2004494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0BC9A8-C32B-4894-A4B2-0D05BD5260A6}" type="datetimeFigureOut">
              <a:rPr lang="en-PK" smtClean="0"/>
              <a:t>22/10/2024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2CED24FB-0803-4CE7-A9BC-7CBB672C04D0}" type="slidenum">
              <a:rPr lang="en-PK" smtClean="0"/>
              <a:t>‹#›</a:t>
            </a:fld>
            <a:endParaRPr lang="en-PK"/>
          </a:p>
        </p:txBody>
      </p:sp>
    </p:spTree>
    <p:extLst>
      <p:ext uri="{BB962C8B-B14F-4D97-AF65-F5344CB8AC3E}">
        <p14:creationId xmlns:p14="http://schemas.microsoft.com/office/powerpoint/2010/main" val="1454887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0BC9A8-C32B-4894-A4B2-0D05BD5260A6}" type="datetimeFigureOut">
              <a:rPr lang="en-PK" smtClean="0"/>
              <a:t>22/10/2024</a:t>
            </a:fld>
            <a:endParaRPr lang="en-P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CED24FB-0803-4CE7-A9BC-7CBB672C04D0}" type="slidenum">
              <a:rPr lang="en-PK" smtClean="0"/>
              <a:t>‹#›</a:t>
            </a:fld>
            <a:endParaRPr lang="en-PK"/>
          </a:p>
        </p:txBody>
      </p:sp>
    </p:spTree>
    <p:extLst>
      <p:ext uri="{BB962C8B-B14F-4D97-AF65-F5344CB8AC3E}">
        <p14:creationId xmlns:p14="http://schemas.microsoft.com/office/powerpoint/2010/main" val="170883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customXml" Target="../ink/ink2.xml"/><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customXml" Target="../ink/ink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896FD5-D55F-40D8-85E9-124AC5B2BEE2}"/>
              </a:ext>
            </a:extLst>
          </p:cNvPr>
          <p:cNvSpPr>
            <a:spLocks noGrp="1"/>
          </p:cNvSpPr>
          <p:nvPr>
            <p:ph type="ctrTitle"/>
          </p:nvPr>
        </p:nvSpPr>
        <p:spPr/>
        <p:txBody>
          <a:bodyPr/>
          <a:lstStyle/>
          <a:p>
            <a:r>
              <a:rPr lang="en-US" dirty="0"/>
              <a:t>Gear Manufacture</a:t>
            </a:r>
          </a:p>
        </p:txBody>
      </p:sp>
    </p:spTree>
    <p:extLst>
      <p:ext uri="{BB962C8B-B14F-4D97-AF65-F5344CB8AC3E}">
        <p14:creationId xmlns:p14="http://schemas.microsoft.com/office/powerpoint/2010/main" val="24528137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Velocity Ratio and Gear Trains</a:t>
            </a:r>
          </a:p>
        </p:txBody>
      </p:sp>
      <p:sp>
        <p:nvSpPr>
          <p:cNvPr id="2" name="Content Placeholder 1"/>
          <p:cNvSpPr>
            <a:spLocks noGrp="1"/>
          </p:cNvSpPr>
          <p:nvPr>
            <p:ph idx="1"/>
          </p:nvPr>
        </p:nvSpPr>
        <p:spPr>
          <a:xfrm>
            <a:off x="1752600" y="990600"/>
            <a:ext cx="9087678" cy="5638800"/>
          </a:xfrm>
        </p:spPr>
        <p:txBody>
          <a:bodyPr>
            <a:normAutofit/>
          </a:bodyPr>
          <a:lstStyle/>
          <a:p>
            <a:pPr algn="just"/>
            <a:r>
              <a:rPr lang="en-US" sz="2400" b="1" dirty="0">
                <a:solidFill>
                  <a:srgbClr val="7030A0"/>
                </a:solidFill>
              </a:rPr>
              <a:t>Gear Train</a:t>
            </a:r>
            <a:endParaRPr lang="en-US" sz="2400" b="1" dirty="0"/>
          </a:p>
          <a:p>
            <a:pPr algn="just"/>
            <a:r>
              <a:rPr lang="en-US" sz="2400" b="1" dirty="0"/>
              <a:t>A gear train </a:t>
            </a:r>
            <a:r>
              <a:rPr lang="en-US" sz="2400" b="1" i="1" dirty="0"/>
              <a:t>is one or more pairs of gears operating together to transmit power</a:t>
            </a:r>
          </a:p>
          <a:p>
            <a:pPr algn="just"/>
            <a:endParaRPr lang="en-US" sz="2400" b="1" i="1" dirty="0"/>
          </a:p>
          <a:p>
            <a:pPr marL="0" indent="0" algn="just">
              <a:buNone/>
            </a:pPr>
            <a:r>
              <a:rPr lang="en-US" sz="2400" b="1" dirty="0">
                <a:solidFill>
                  <a:srgbClr val="7030A0"/>
                </a:solidFill>
              </a:rPr>
              <a:t>Velocity Ratio</a:t>
            </a:r>
          </a:p>
          <a:p>
            <a:pPr algn="just"/>
            <a:r>
              <a:rPr lang="en-US" sz="2400" i="1" dirty="0"/>
              <a:t>The </a:t>
            </a:r>
            <a:r>
              <a:rPr lang="en-US" sz="2400" dirty="0"/>
              <a:t>velocity ratio </a:t>
            </a:r>
            <a:r>
              <a:rPr lang="en-US" sz="2400" i="1" dirty="0"/>
              <a:t>(VR) is defined as the ratio of the rotational speed of the input gear to that of the output gear for a single pair of gears.</a:t>
            </a:r>
            <a:endParaRPr lang="en-US" sz="2400" dirty="0"/>
          </a:p>
        </p:txBody>
      </p:sp>
    </p:spTree>
    <p:extLst>
      <p:ext uri="{BB962C8B-B14F-4D97-AF65-F5344CB8AC3E}">
        <p14:creationId xmlns:p14="http://schemas.microsoft.com/office/powerpoint/2010/main" val="34077756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Velocity Ratio</a:t>
            </a:r>
          </a:p>
        </p:txBody>
      </p:sp>
      <p:pic>
        <p:nvPicPr>
          <p:cNvPr id="5" name="Picture 4">
            <a:extLst>
              <a:ext uri="{FF2B5EF4-FFF2-40B4-BE49-F238E27FC236}">
                <a16:creationId xmlns:a16="http://schemas.microsoft.com/office/drawing/2014/main" id="{B61DB88E-C89B-47A4-8EAA-DCD4820FA2FF}"/>
              </a:ext>
            </a:extLst>
          </p:cNvPr>
          <p:cNvPicPr>
            <a:picLocks noChangeAspect="1"/>
          </p:cNvPicPr>
          <p:nvPr/>
        </p:nvPicPr>
        <p:blipFill>
          <a:blip r:embed="rId3"/>
          <a:stretch>
            <a:fillRect/>
          </a:stretch>
        </p:blipFill>
        <p:spPr>
          <a:xfrm>
            <a:off x="2971800" y="925887"/>
            <a:ext cx="5715000" cy="4006103"/>
          </a:xfrm>
          <a:prstGeom prst="rect">
            <a:avLst/>
          </a:prstGeom>
        </p:spPr>
      </p:pic>
      <p:pic>
        <p:nvPicPr>
          <p:cNvPr id="9" name="Picture 8">
            <a:extLst>
              <a:ext uri="{FF2B5EF4-FFF2-40B4-BE49-F238E27FC236}">
                <a16:creationId xmlns:a16="http://schemas.microsoft.com/office/drawing/2014/main" id="{2DE45DEC-435A-41FF-AECD-756A52526F5D}"/>
              </a:ext>
            </a:extLst>
          </p:cNvPr>
          <p:cNvPicPr>
            <a:picLocks noChangeAspect="1"/>
          </p:cNvPicPr>
          <p:nvPr/>
        </p:nvPicPr>
        <p:blipFill>
          <a:blip r:embed="rId4"/>
          <a:stretch>
            <a:fillRect/>
          </a:stretch>
        </p:blipFill>
        <p:spPr>
          <a:xfrm>
            <a:off x="2133601" y="4876801"/>
            <a:ext cx="8291199" cy="1724025"/>
          </a:xfrm>
          <a:prstGeom prst="rect">
            <a:avLst/>
          </a:prstGeom>
        </p:spPr>
      </p:pic>
    </p:spTree>
    <p:extLst>
      <p:ext uri="{BB962C8B-B14F-4D97-AF65-F5344CB8AC3E}">
        <p14:creationId xmlns:p14="http://schemas.microsoft.com/office/powerpoint/2010/main" val="1406611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600" y="990600"/>
            <a:ext cx="8610600" cy="5638800"/>
          </a:xfrm>
        </p:spPr>
        <p:txBody>
          <a:bodyPr>
            <a:normAutofit/>
          </a:bodyPr>
          <a:lstStyle/>
          <a:p>
            <a:pPr marL="514350" indent="-514350" algn="just">
              <a:buFont typeface="+mj-lt"/>
              <a:buAutoNum type="alphaLcPeriod"/>
            </a:pPr>
            <a:r>
              <a:rPr lang="en-US" sz="2400" dirty="0"/>
              <a:t>Figure shows a gear pair in which a 20-tooth pinion drives a 40-tooth gear. The pinion has an angular velocity of 1000 rpm. Determine the velocity ratio and the angular velocity of the gear.</a:t>
            </a:r>
          </a:p>
        </p:txBody>
      </p:sp>
      <p:pic>
        <p:nvPicPr>
          <p:cNvPr id="5" name="Picture 4">
            <a:extLst>
              <a:ext uri="{FF2B5EF4-FFF2-40B4-BE49-F238E27FC236}">
                <a16:creationId xmlns:a16="http://schemas.microsoft.com/office/drawing/2014/main" id="{9BA06B70-C74D-40A3-9A2C-90BFF0B7A01F}"/>
              </a:ext>
            </a:extLst>
          </p:cNvPr>
          <p:cNvPicPr>
            <a:picLocks noChangeAspect="1"/>
          </p:cNvPicPr>
          <p:nvPr/>
        </p:nvPicPr>
        <p:blipFill>
          <a:blip r:embed="rId3"/>
          <a:stretch>
            <a:fillRect/>
          </a:stretch>
        </p:blipFill>
        <p:spPr>
          <a:xfrm>
            <a:off x="5686426" y="3190876"/>
            <a:ext cx="4943475" cy="3457575"/>
          </a:xfrm>
          <a:prstGeom prst="rect">
            <a:avLst/>
          </a:prstGeom>
        </p:spPr>
      </p:pic>
    </p:spTree>
    <p:extLst>
      <p:ext uri="{BB962C8B-B14F-4D97-AF65-F5344CB8AC3E}">
        <p14:creationId xmlns:p14="http://schemas.microsoft.com/office/powerpoint/2010/main" val="27117263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600" y="838200"/>
            <a:ext cx="8610600" cy="5791200"/>
          </a:xfrm>
        </p:spPr>
        <p:txBody>
          <a:bodyPr>
            <a:normAutofit/>
          </a:bodyPr>
          <a:lstStyle/>
          <a:p>
            <a:pPr marL="514350" indent="-514350" algn="just">
              <a:buFont typeface="+mj-lt"/>
              <a:buAutoNum type="alphaLcPeriod" startAt="2"/>
            </a:pPr>
            <a:r>
              <a:rPr lang="en-US" sz="2400" dirty="0"/>
              <a:t>Let’s take the gear and place it on the input drive shaft and place the pinion on the output drive shaft as shown. The 40-tooth gear is now the input and drives the 20-tooth pinion which in now the output. Determine the velocity ratio and the output angular velocity if the input shaft rotates at 1000 rpm.</a:t>
            </a:r>
          </a:p>
        </p:txBody>
      </p:sp>
      <p:pic>
        <p:nvPicPr>
          <p:cNvPr id="6" name="Picture 5">
            <a:extLst>
              <a:ext uri="{FF2B5EF4-FFF2-40B4-BE49-F238E27FC236}">
                <a16:creationId xmlns:a16="http://schemas.microsoft.com/office/drawing/2014/main" id="{875A284D-92A1-416C-A984-7F68AF59228E}"/>
              </a:ext>
            </a:extLst>
          </p:cNvPr>
          <p:cNvPicPr>
            <a:picLocks noChangeAspect="1"/>
          </p:cNvPicPr>
          <p:nvPr/>
        </p:nvPicPr>
        <p:blipFill>
          <a:blip r:embed="rId3"/>
          <a:stretch>
            <a:fillRect/>
          </a:stretch>
        </p:blipFill>
        <p:spPr>
          <a:xfrm>
            <a:off x="5572126" y="3400426"/>
            <a:ext cx="4886325" cy="3400425"/>
          </a:xfrm>
          <a:prstGeom prst="rect">
            <a:avLst/>
          </a:prstGeom>
        </p:spPr>
      </p:pic>
    </p:spTree>
    <p:extLst>
      <p:ext uri="{BB962C8B-B14F-4D97-AF65-F5344CB8AC3E}">
        <p14:creationId xmlns:p14="http://schemas.microsoft.com/office/powerpoint/2010/main" val="42673901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Train Value</a:t>
            </a:r>
          </a:p>
        </p:txBody>
      </p:sp>
      <p:sp>
        <p:nvSpPr>
          <p:cNvPr id="2" name="Content Placeholder 1"/>
          <p:cNvSpPr>
            <a:spLocks noGrp="1"/>
          </p:cNvSpPr>
          <p:nvPr>
            <p:ph idx="1"/>
          </p:nvPr>
        </p:nvSpPr>
        <p:spPr>
          <a:xfrm>
            <a:off x="1752599" y="990600"/>
            <a:ext cx="9591261" cy="5638800"/>
          </a:xfrm>
        </p:spPr>
        <p:txBody>
          <a:bodyPr>
            <a:normAutofit/>
          </a:bodyPr>
          <a:lstStyle/>
          <a:p>
            <a:pPr algn="just"/>
            <a:r>
              <a:rPr lang="en-US" sz="2400" b="1" i="1" dirty="0"/>
              <a:t>When more than two gears are in mesh, the term </a:t>
            </a:r>
            <a:r>
              <a:rPr lang="en-US" sz="2400" b="1" dirty="0"/>
              <a:t>train value </a:t>
            </a:r>
            <a:r>
              <a:rPr lang="en-US" sz="2400" b="1" i="1" dirty="0"/>
              <a:t>(TV) refers to the ratio of the input speed (for the first gear in the train) to the output speed (for the last gear in the train).</a:t>
            </a:r>
          </a:p>
          <a:p>
            <a:pPr algn="just"/>
            <a:r>
              <a:rPr lang="en-US" sz="2400" b="1" i="1" dirty="0"/>
              <a:t>By definition the train value is the product of the values of VR for each </a:t>
            </a:r>
            <a:r>
              <a:rPr lang="en-US" sz="2400" b="1" dirty="0"/>
              <a:t>gear pair </a:t>
            </a:r>
            <a:r>
              <a:rPr lang="en-US" sz="2400" b="1" i="1" dirty="0"/>
              <a:t>in the train.</a:t>
            </a:r>
            <a:endParaRPr lang="en-US" sz="2400" dirty="0"/>
          </a:p>
        </p:txBody>
      </p:sp>
    </p:spTree>
    <p:extLst>
      <p:ext uri="{BB962C8B-B14F-4D97-AF65-F5344CB8AC3E}">
        <p14:creationId xmlns:p14="http://schemas.microsoft.com/office/powerpoint/2010/main" val="29382831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762000"/>
          </a:xfrm>
        </p:spPr>
        <p:txBody>
          <a:bodyPr>
            <a:noAutofit/>
          </a:bodyPr>
          <a:lstStyle/>
          <a:p>
            <a:r>
              <a:rPr lang="en-US" sz="4000" dirty="0"/>
              <a:t>Gear Trains</a:t>
            </a:r>
          </a:p>
        </p:txBody>
      </p:sp>
      <p:pic>
        <p:nvPicPr>
          <p:cNvPr id="7" name="Picture 6">
            <a:extLst>
              <a:ext uri="{FF2B5EF4-FFF2-40B4-BE49-F238E27FC236}">
                <a16:creationId xmlns:a16="http://schemas.microsoft.com/office/drawing/2014/main" id="{DA1732A1-A4D5-43D2-9D22-6E9E047E7A66}"/>
              </a:ext>
            </a:extLst>
          </p:cNvPr>
          <p:cNvPicPr>
            <a:picLocks noChangeAspect="1"/>
          </p:cNvPicPr>
          <p:nvPr/>
        </p:nvPicPr>
        <p:blipFill>
          <a:blip r:embed="rId3"/>
          <a:stretch>
            <a:fillRect/>
          </a:stretch>
        </p:blipFill>
        <p:spPr>
          <a:xfrm>
            <a:off x="1556658" y="762000"/>
            <a:ext cx="9111343" cy="4419600"/>
          </a:xfrm>
          <a:prstGeom prst="rect">
            <a:avLst/>
          </a:prstGeom>
        </p:spPr>
      </p:pic>
      <p:pic>
        <p:nvPicPr>
          <p:cNvPr id="9" name="Picture 8">
            <a:extLst>
              <a:ext uri="{FF2B5EF4-FFF2-40B4-BE49-F238E27FC236}">
                <a16:creationId xmlns:a16="http://schemas.microsoft.com/office/drawing/2014/main" id="{6AB9C340-8F2F-4921-953A-6CA6ADE40F5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29893" y="4343400"/>
            <a:ext cx="5486400" cy="1944356"/>
          </a:xfrm>
          <a:prstGeom prst="rect">
            <a:avLst/>
          </a:prstGeom>
        </p:spPr>
      </p:pic>
    </p:spTree>
    <p:extLst>
      <p:ext uri="{BB962C8B-B14F-4D97-AF65-F5344CB8AC3E}">
        <p14:creationId xmlns:p14="http://schemas.microsoft.com/office/powerpoint/2010/main" val="2336087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Positive or Negative Train </a:t>
            </a:r>
            <a:r>
              <a:rPr lang="en-US" sz="4000" dirty="0" err="1"/>
              <a:t>Vlaue</a:t>
            </a:r>
            <a:endParaRPr lang="en-US" sz="4000" dirty="0"/>
          </a:p>
        </p:txBody>
      </p:sp>
      <p:sp>
        <p:nvSpPr>
          <p:cNvPr id="2" name="Content Placeholder 1"/>
          <p:cNvSpPr>
            <a:spLocks noGrp="1"/>
          </p:cNvSpPr>
          <p:nvPr>
            <p:ph idx="1"/>
          </p:nvPr>
        </p:nvSpPr>
        <p:spPr>
          <a:xfrm>
            <a:off x="1752599" y="990600"/>
            <a:ext cx="9286461" cy="5638800"/>
          </a:xfrm>
        </p:spPr>
        <p:txBody>
          <a:bodyPr>
            <a:normAutofit/>
          </a:bodyPr>
          <a:lstStyle/>
          <a:p>
            <a:pPr algn="just"/>
            <a:r>
              <a:rPr lang="en-US" sz="2400" b="1" i="1" dirty="0"/>
              <a:t>We will use the term </a:t>
            </a:r>
            <a:r>
              <a:rPr lang="en-US" sz="2400" b="1" dirty="0"/>
              <a:t>positive train value </a:t>
            </a:r>
            <a:r>
              <a:rPr lang="en-US" sz="2400" b="1" i="1" dirty="0"/>
              <a:t>to refer to one in which the input and output gears rotate in the same direction. Conversely, if they rotate in the opposite direction, the train value will be negative.</a:t>
            </a:r>
          </a:p>
          <a:p>
            <a:pPr algn="just"/>
            <a:endParaRPr lang="en-US" dirty="0"/>
          </a:p>
        </p:txBody>
      </p:sp>
    </p:spTree>
    <p:extLst>
      <p:ext uri="{BB962C8B-B14F-4D97-AF65-F5344CB8AC3E}">
        <p14:creationId xmlns:p14="http://schemas.microsoft.com/office/powerpoint/2010/main" val="5352344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Idler Gear</a:t>
            </a:r>
          </a:p>
        </p:txBody>
      </p:sp>
      <p:sp>
        <p:nvSpPr>
          <p:cNvPr id="2" name="Content Placeholder 1"/>
          <p:cNvSpPr>
            <a:spLocks noGrp="1"/>
          </p:cNvSpPr>
          <p:nvPr>
            <p:ph idx="1"/>
          </p:nvPr>
        </p:nvSpPr>
        <p:spPr>
          <a:xfrm>
            <a:off x="1752600" y="990600"/>
            <a:ext cx="8610600" cy="5638800"/>
          </a:xfrm>
        </p:spPr>
        <p:txBody>
          <a:bodyPr>
            <a:normAutofit/>
          </a:bodyPr>
          <a:lstStyle/>
          <a:p>
            <a:r>
              <a:rPr lang="en-US" i="1" dirty="0"/>
              <a:t>Any gear in a gear train that performs as both a driving gear and a driven gear is called an idler gear or simply an idler.</a:t>
            </a:r>
            <a:endParaRPr lang="en-US" dirty="0"/>
          </a:p>
        </p:txBody>
      </p:sp>
      <p:pic>
        <p:nvPicPr>
          <p:cNvPr id="5" name="Picture 4">
            <a:extLst>
              <a:ext uri="{FF2B5EF4-FFF2-40B4-BE49-F238E27FC236}">
                <a16:creationId xmlns:a16="http://schemas.microsoft.com/office/drawing/2014/main" id="{5009782D-A8BE-4A6C-BD48-689939C20A3B}"/>
              </a:ext>
            </a:extLst>
          </p:cNvPr>
          <p:cNvPicPr>
            <a:picLocks noChangeAspect="1"/>
          </p:cNvPicPr>
          <p:nvPr/>
        </p:nvPicPr>
        <p:blipFill>
          <a:blip r:embed="rId3"/>
          <a:stretch>
            <a:fillRect/>
          </a:stretch>
        </p:blipFill>
        <p:spPr>
          <a:xfrm>
            <a:off x="1676400" y="2667001"/>
            <a:ext cx="8991600" cy="3021371"/>
          </a:xfrm>
          <a:prstGeom prst="rect">
            <a:avLst/>
          </a:prstGeom>
        </p:spPr>
      </p:pic>
    </p:spTree>
    <p:extLst>
      <p:ext uri="{BB962C8B-B14F-4D97-AF65-F5344CB8AC3E}">
        <p14:creationId xmlns:p14="http://schemas.microsoft.com/office/powerpoint/2010/main" val="12008139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 Reducer</a:t>
            </a:r>
          </a:p>
        </p:txBody>
      </p:sp>
      <p:sp>
        <p:nvSpPr>
          <p:cNvPr id="2" name="Content Placeholder 1"/>
          <p:cNvSpPr>
            <a:spLocks noGrp="1"/>
          </p:cNvSpPr>
          <p:nvPr>
            <p:ph idx="1"/>
          </p:nvPr>
        </p:nvSpPr>
        <p:spPr>
          <a:xfrm>
            <a:off x="1752600" y="990600"/>
            <a:ext cx="8610600" cy="5638800"/>
          </a:xfrm>
        </p:spPr>
        <p:txBody>
          <a:bodyPr>
            <a:normAutofit/>
          </a:bodyPr>
          <a:lstStyle/>
          <a:p>
            <a:r>
              <a:rPr lang="en-US" dirty="0"/>
              <a:t>Ensuring proper dimensional accuracy of power-transmission gears is essential to their suitability for use in machinery.</a:t>
            </a:r>
          </a:p>
          <a:p>
            <a:r>
              <a:rPr lang="en-US" dirty="0"/>
              <a:t>Stresses in gears, smoothness of operation, life, and noise are affected by the degree of precision obtained in manufacturing.</a:t>
            </a:r>
          </a:p>
          <a:p>
            <a:endParaRPr lang="en-US" dirty="0"/>
          </a:p>
        </p:txBody>
      </p:sp>
      <p:pic>
        <p:nvPicPr>
          <p:cNvPr id="4" name="Helical Gear Box, Helical Gear Reducer, Helical Reduction Gearbox">
            <a:hlinkClick r:id="" action="ppaction://media"/>
            <a:extLst>
              <a:ext uri="{FF2B5EF4-FFF2-40B4-BE49-F238E27FC236}">
                <a16:creationId xmlns:a16="http://schemas.microsoft.com/office/drawing/2014/main" id="{D9871520-5DBD-4255-B295-BC5003E553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877570"/>
            <a:ext cx="9144000" cy="5143500"/>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96FAFC32-C39C-4492-B589-256871DCFB4D}"/>
                  </a:ext>
                </a:extLst>
              </p14:cNvPr>
              <p14:cNvContentPartPr/>
              <p14:nvPr/>
            </p14:nvContentPartPr>
            <p14:xfrm>
              <a:off x="3149400" y="5143320"/>
              <a:ext cx="360" cy="360"/>
            </p14:xfrm>
          </p:contentPart>
        </mc:Choice>
        <mc:Fallback xmlns="">
          <p:pic>
            <p:nvPicPr>
              <p:cNvPr id="5" name="Ink 4">
                <a:extLst>
                  <a:ext uri="{FF2B5EF4-FFF2-40B4-BE49-F238E27FC236}">
                    <a16:creationId xmlns:a16="http://schemas.microsoft.com/office/drawing/2014/main" id="{96FAFC32-C39C-4492-B589-256871DCFB4D}"/>
                  </a:ext>
                </a:extLst>
              </p:cNvPr>
              <p:cNvPicPr/>
              <p:nvPr/>
            </p:nvPicPr>
            <p:blipFill>
              <a:blip r:embed="rId7"/>
              <a:stretch>
                <a:fillRect/>
              </a:stretch>
            </p:blipFill>
            <p:spPr>
              <a:xfrm>
                <a:off x="3140040" y="5133960"/>
                <a:ext cx="19080" cy="19080"/>
              </a:xfrm>
              <a:prstGeom prst="rect">
                <a:avLst/>
              </a:prstGeom>
            </p:spPr>
          </p:pic>
        </mc:Fallback>
      </mc:AlternateContent>
    </p:spTree>
    <p:extLst>
      <p:ext uri="{BB962C8B-B14F-4D97-AF65-F5344CB8AC3E}">
        <p14:creationId xmlns:p14="http://schemas.microsoft.com/office/powerpoint/2010/main" val="275252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FFE68C-E651-4921-9DA5-9447A822A75C}"/>
              </a:ext>
            </a:extLst>
          </p:cNvPr>
          <p:cNvPicPr>
            <a:picLocks noChangeAspect="1"/>
          </p:cNvPicPr>
          <p:nvPr/>
        </p:nvPicPr>
        <p:blipFill>
          <a:blip r:embed="rId3"/>
          <a:stretch>
            <a:fillRect/>
          </a:stretch>
        </p:blipFill>
        <p:spPr>
          <a:xfrm>
            <a:off x="1682291" y="2647950"/>
            <a:ext cx="8827419" cy="4191000"/>
          </a:xfrm>
          <a:prstGeom prst="rect">
            <a:avLst/>
          </a:prstGeom>
        </p:spPr>
      </p:pic>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523999" y="990600"/>
            <a:ext cx="9515061" cy="5638800"/>
          </a:xfrm>
        </p:spPr>
        <p:txBody>
          <a:bodyPr>
            <a:normAutofit/>
          </a:bodyPr>
          <a:lstStyle/>
          <a:p>
            <a:pPr algn="just"/>
            <a:r>
              <a:rPr lang="en-US" sz="2400" dirty="0"/>
              <a:t>Determine the train value for the train shown below. If the shaft carrying gear </a:t>
            </a:r>
            <a:r>
              <a:rPr lang="en-US" sz="2400" i="1" dirty="0"/>
              <a:t>A </a:t>
            </a:r>
            <a:r>
              <a:rPr lang="en-US" sz="2400" dirty="0"/>
              <a:t>rotates at 1750 rpm clockwise, compute the speed and the direction of the shaft carrying gear </a:t>
            </a:r>
            <a:r>
              <a:rPr lang="en-US" sz="2400" i="1" dirty="0"/>
              <a:t>E.</a:t>
            </a:r>
            <a:endParaRPr lang="en-US" sz="2400" dirty="0"/>
          </a:p>
        </p:txBody>
      </p:sp>
    </p:spTree>
    <p:extLst>
      <p:ext uri="{BB962C8B-B14F-4D97-AF65-F5344CB8AC3E}">
        <p14:creationId xmlns:p14="http://schemas.microsoft.com/office/powerpoint/2010/main" val="29972796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 Manufacture</a:t>
            </a:r>
          </a:p>
        </p:txBody>
      </p:sp>
      <p:sp>
        <p:nvSpPr>
          <p:cNvPr id="2" name="Content Placeholder 1"/>
          <p:cNvSpPr>
            <a:spLocks noGrp="1"/>
          </p:cNvSpPr>
          <p:nvPr>
            <p:ph idx="1"/>
          </p:nvPr>
        </p:nvSpPr>
        <p:spPr>
          <a:xfrm>
            <a:off x="1752600" y="990600"/>
            <a:ext cx="8610600" cy="5638800"/>
          </a:xfrm>
        </p:spPr>
        <p:txBody>
          <a:bodyPr>
            <a:normAutofit/>
          </a:bodyPr>
          <a:lstStyle/>
          <a:p>
            <a:r>
              <a:rPr lang="en-US" dirty="0"/>
              <a:t>Small gears are frequently made from wrought plate or bar, with the hub, web, spokes, and rim machined to final or near final dimensions before the gear teeth are produced.</a:t>
            </a:r>
          </a:p>
          <a:p>
            <a:r>
              <a:rPr lang="en-US" dirty="0"/>
              <a:t>The face width and the outside diameter of the gear teeth are also produced at this stage.</a:t>
            </a:r>
          </a:p>
          <a:p>
            <a:r>
              <a:rPr lang="en-US" dirty="0"/>
              <a:t>A few gears in which only moderate precision is required may be die cast with the teeth in virtually final form.</a:t>
            </a:r>
          </a:p>
          <a:p>
            <a:endParaRPr lang="en-US" dirty="0"/>
          </a:p>
        </p:txBody>
      </p:sp>
    </p:spTree>
    <p:extLst>
      <p:ext uri="{BB962C8B-B14F-4D97-AF65-F5344CB8AC3E}">
        <p14:creationId xmlns:p14="http://schemas.microsoft.com/office/powerpoint/2010/main" val="36990396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FAA7C3-BAB8-4E40-ACDF-F3C480855214}"/>
              </a:ext>
            </a:extLst>
          </p:cNvPr>
          <p:cNvPicPr>
            <a:picLocks noChangeAspect="1"/>
          </p:cNvPicPr>
          <p:nvPr/>
        </p:nvPicPr>
        <p:blipFill rotWithShape="1">
          <a:blip r:embed="rId2"/>
          <a:srcRect r="470" b="7077"/>
          <a:stretch/>
        </p:blipFill>
        <p:spPr>
          <a:xfrm>
            <a:off x="1232452" y="1028857"/>
            <a:ext cx="10276096" cy="4932042"/>
          </a:xfrm>
          <a:prstGeom prst="rect">
            <a:avLst/>
          </a:prstGeom>
        </p:spPr>
      </p:pic>
    </p:spTree>
    <p:extLst>
      <p:ext uri="{BB962C8B-B14F-4D97-AF65-F5344CB8AC3E}">
        <p14:creationId xmlns:p14="http://schemas.microsoft.com/office/powerpoint/2010/main" val="13528411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SELF READING</a:t>
            </a:r>
          </a:p>
        </p:txBody>
      </p:sp>
      <p:sp>
        <p:nvSpPr>
          <p:cNvPr id="2" name="Content Placeholder 1"/>
          <p:cNvSpPr>
            <a:spLocks noGrp="1"/>
          </p:cNvSpPr>
          <p:nvPr>
            <p:ph idx="1"/>
          </p:nvPr>
        </p:nvSpPr>
        <p:spPr>
          <a:xfrm>
            <a:off x="1752600" y="990600"/>
            <a:ext cx="8610600" cy="5638800"/>
          </a:xfrm>
        </p:spPr>
        <p:txBody>
          <a:bodyPr>
            <a:normAutofit/>
          </a:bodyPr>
          <a:lstStyle/>
          <a:p>
            <a:r>
              <a:rPr lang="en-US" dirty="0"/>
              <a:t>VELOCITY MEASUREMENT IN RACK AND PINION</a:t>
            </a:r>
          </a:p>
        </p:txBody>
      </p:sp>
      <p:pic>
        <p:nvPicPr>
          <p:cNvPr id="5" name="Picture 4">
            <a:extLst>
              <a:ext uri="{FF2B5EF4-FFF2-40B4-BE49-F238E27FC236}">
                <a16:creationId xmlns:a16="http://schemas.microsoft.com/office/drawing/2014/main" id="{042BA755-D53B-4801-9436-6D5E28F8B365}"/>
              </a:ext>
            </a:extLst>
          </p:cNvPr>
          <p:cNvPicPr>
            <a:picLocks noChangeAspect="1"/>
          </p:cNvPicPr>
          <p:nvPr/>
        </p:nvPicPr>
        <p:blipFill>
          <a:blip r:embed="rId3"/>
          <a:stretch>
            <a:fillRect/>
          </a:stretch>
        </p:blipFill>
        <p:spPr>
          <a:xfrm>
            <a:off x="2667000" y="1567794"/>
            <a:ext cx="6858000" cy="5061606"/>
          </a:xfrm>
          <a:prstGeom prst="rect">
            <a:avLst/>
          </a:prstGeom>
        </p:spPr>
      </p:pic>
    </p:spTree>
    <p:extLst>
      <p:ext uri="{BB962C8B-B14F-4D97-AF65-F5344CB8AC3E}">
        <p14:creationId xmlns:p14="http://schemas.microsoft.com/office/powerpoint/2010/main" val="31879042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Devising Gear Trains</a:t>
            </a:r>
          </a:p>
        </p:txBody>
      </p:sp>
      <p:sp>
        <p:nvSpPr>
          <p:cNvPr id="2" name="Content Placeholder 1"/>
          <p:cNvSpPr>
            <a:spLocks noGrp="1"/>
          </p:cNvSpPr>
          <p:nvPr>
            <p:ph idx="1"/>
          </p:nvPr>
        </p:nvSpPr>
        <p:spPr>
          <a:xfrm>
            <a:off x="1752600" y="990600"/>
            <a:ext cx="9405730" cy="5638800"/>
          </a:xfrm>
        </p:spPr>
        <p:txBody>
          <a:bodyPr>
            <a:normAutofit/>
          </a:bodyPr>
          <a:lstStyle/>
          <a:p>
            <a:pPr algn="just"/>
            <a:r>
              <a:rPr lang="en-US" sz="2400" b="1" dirty="0"/>
              <a:t>Hunting Tooth</a:t>
            </a:r>
          </a:p>
          <a:p>
            <a:pPr marL="0" indent="0" algn="just">
              <a:buNone/>
            </a:pPr>
            <a:r>
              <a:rPr lang="en-US" sz="2400" dirty="0"/>
              <a:t>Some designers recommend that integer velocity ratios be avoided, if possible, because the same two teeth would come into contact frequently and produce uneven wear patterns on the teeth.</a:t>
            </a:r>
          </a:p>
          <a:p>
            <a:pPr algn="just"/>
            <a:r>
              <a:rPr lang="en-US" sz="2400" dirty="0"/>
              <a:t>For example when using a velocity ratio of exactly 2.0, a given tooth on the pinion would contact the same two teeth on the gear with every two revolutions.</a:t>
            </a:r>
          </a:p>
        </p:txBody>
      </p:sp>
    </p:spTree>
    <p:extLst>
      <p:ext uri="{BB962C8B-B14F-4D97-AF65-F5344CB8AC3E}">
        <p14:creationId xmlns:p14="http://schemas.microsoft.com/office/powerpoint/2010/main" val="5747203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Devising Gear Trains</a:t>
            </a:r>
          </a:p>
        </p:txBody>
      </p:sp>
      <p:sp>
        <p:nvSpPr>
          <p:cNvPr id="2" name="Content Placeholder 1"/>
          <p:cNvSpPr>
            <a:spLocks noGrp="1"/>
          </p:cNvSpPr>
          <p:nvPr>
            <p:ph idx="1"/>
          </p:nvPr>
        </p:nvSpPr>
        <p:spPr>
          <a:xfrm>
            <a:off x="1752600" y="990600"/>
            <a:ext cx="9365974" cy="5638800"/>
          </a:xfrm>
        </p:spPr>
        <p:txBody>
          <a:bodyPr>
            <a:normAutofit/>
          </a:bodyPr>
          <a:lstStyle/>
          <a:p>
            <a:pPr algn="just"/>
            <a:r>
              <a:rPr lang="en-US" sz="2400" b="1" dirty="0"/>
              <a:t>Hunting Tooth</a:t>
            </a:r>
          </a:p>
          <a:p>
            <a:pPr algn="just"/>
            <a:r>
              <a:rPr lang="en-US" sz="2400" dirty="0"/>
              <a:t>A more uniform wear pattern will result if the velocity ratio in not an integer. Adding or subtracting one tooth from the number of teeth in the gear produces the result that each pinion tooth would contact a different gear tooth with each revolution and the wear pattern would be more uniform.</a:t>
            </a:r>
          </a:p>
          <a:p>
            <a:pPr algn="just"/>
            <a:r>
              <a:rPr lang="en-US" sz="2400" dirty="0"/>
              <a:t>The added or subtracted tooth is called the </a:t>
            </a:r>
            <a:r>
              <a:rPr lang="en-US" sz="2400" i="1" dirty="0"/>
              <a:t>hunting tooth.</a:t>
            </a:r>
            <a:endParaRPr lang="en-US" sz="2400" dirty="0"/>
          </a:p>
        </p:txBody>
      </p:sp>
    </p:spTree>
    <p:extLst>
      <p:ext uri="{BB962C8B-B14F-4D97-AF65-F5344CB8AC3E}">
        <p14:creationId xmlns:p14="http://schemas.microsoft.com/office/powerpoint/2010/main" val="32931337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ooth hunting">
            <a:hlinkClick r:id="" action="ppaction://media"/>
            <a:extLst>
              <a:ext uri="{FF2B5EF4-FFF2-40B4-BE49-F238E27FC236}">
                <a16:creationId xmlns:a16="http://schemas.microsoft.com/office/drawing/2014/main" id="{D25BFE7F-1929-48F1-B871-7D2CA9B3E98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 y="400399"/>
            <a:ext cx="11963400" cy="6038850"/>
          </a:xfrm>
          <a:prstGeom prst="rect">
            <a:avLst/>
          </a:prstGeom>
        </p:spPr>
      </p:pic>
    </p:spTree>
    <p:extLst>
      <p:ext uri="{BB962C8B-B14F-4D97-AF65-F5344CB8AC3E}">
        <p14:creationId xmlns:p14="http://schemas.microsoft.com/office/powerpoint/2010/main" val="403754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24F114-44DD-7672-42F4-5EA94ACFED31}"/>
              </a:ext>
            </a:extLst>
          </p:cNvPr>
          <p:cNvSpPr txBox="1"/>
          <p:nvPr/>
        </p:nvSpPr>
        <p:spPr>
          <a:xfrm>
            <a:off x="818910" y="690015"/>
            <a:ext cx="10466406" cy="646331"/>
          </a:xfrm>
          <a:prstGeom prst="rect">
            <a:avLst/>
          </a:prstGeom>
          <a:noFill/>
        </p:spPr>
        <p:txBody>
          <a:bodyPr wrap="square">
            <a:spAutoFit/>
          </a:bodyPr>
          <a:lstStyle/>
          <a:p>
            <a:r>
              <a:rPr lang="en-US" dirty="0"/>
              <a:t>In the case of an integer ratio for example 10×30, there will be three pinion revolutions and one ring gear revolution until the cycle repeats</a:t>
            </a:r>
            <a:endParaRPr lang="en-PK" dirty="0"/>
          </a:p>
        </p:txBody>
      </p:sp>
      <p:pic>
        <p:nvPicPr>
          <p:cNvPr id="7" name="Picture 6">
            <a:extLst>
              <a:ext uri="{FF2B5EF4-FFF2-40B4-BE49-F238E27FC236}">
                <a16:creationId xmlns:a16="http://schemas.microsoft.com/office/drawing/2014/main" id="{F4DE3742-BEBF-410D-AA63-348514520C57}"/>
              </a:ext>
            </a:extLst>
          </p:cNvPr>
          <p:cNvPicPr>
            <a:picLocks noChangeAspect="1"/>
          </p:cNvPicPr>
          <p:nvPr/>
        </p:nvPicPr>
        <p:blipFill>
          <a:blip r:embed="rId2"/>
          <a:stretch>
            <a:fillRect/>
          </a:stretch>
        </p:blipFill>
        <p:spPr>
          <a:xfrm>
            <a:off x="986620" y="1533525"/>
            <a:ext cx="9743111" cy="2700389"/>
          </a:xfrm>
          <a:prstGeom prst="rect">
            <a:avLst/>
          </a:prstGeom>
        </p:spPr>
      </p:pic>
      <p:sp>
        <p:nvSpPr>
          <p:cNvPr id="9" name="TextBox 8">
            <a:extLst>
              <a:ext uri="{FF2B5EF4-FFF2-40B4-BE49-F238E27FC236}">
                <a16:creationId xmlns:a16="http://schemas.microsoft.com/office/drawing/2014/main" id="{6508DD3D-3731-1F34-6A1A-20294C70E75C}"/>
              </a:ext>
            </a:extLst>
          </p:cNvPr>
          <p:cNvSpPr txBox="1"/>
          <p:nvPr/>
        </p:nvSpPr>
        <p:spPr>
          <a:xfrm>
            <a:off x="1166148" y="4431093"/>
            <a:ext cx="11025851" cy="1477328"/>
          </a:xfrm>
          <a:prstGeom prst="rect">
            <a:avLst/>
          </a:prstGeom>
          <a:noFill/>
        </p:spPr>
        <p:txBody>
          <a:bodyPr wrap="square">
            <a:spAutoFit/>
          </a:bodyPr>
          <a:lstStyle/>
          <a:p>
            <a:pPr marL="285750" indent="-285750">
              <a:buFont typeface="Wingdings" panose="05000000000000000000" pitchFamily="2" charset="2"/>
              <a:buChar char="Ø"/>
            </a:pPr>
            <a:r>
              <a:rPr lang="en-US" dirty="0"/>
              <a:t>For example, pinion tooth 1 will mesh strictly with the slots 1, 11 and 21 of the gear. </a:t>
            </a:r>
          </a:p>
          <a:p>
            <a:pPr marL="285750" indent="-285750">
              <a:buFont typeface="Wingdings" panose="05000000000000000000" pitchFamily="2" charset="2"/>
              <a:buChar char="Ø"/>
            </a:pPr>
            <a:r>
              <a:rPr lang="en-US" dirty="0"/>
              <a:t>The second sequence of pinion revolutions in row “C” is merely a repetition of the first three pinion revolutions in row “B.”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solidFill>
                  <a:srgbClr val="FF0000"/>
                </a:solidFill>
              </a:rPr>
              <a:t>The pinion rotation blocks do not shift because of the integer ratio.</a:t>
            </a:r>
            <a:endParaRPr lang="en-PK" dirty="0">
              <a:solidFill>
                <a:srgbClr val="FF0000"/>
              </a:solidFill>
            </a:endParaRPr>
          </a:p>
        </p:txBody>
      </p:sp>
    </p:spTree>
    <p:extLst>
      <p:ext uri="{BB962C8B-B14F-4D97-AF65-F5344CB8AC3E}">
        <p14:creationId xmlns:p14="http://schemas.microsoft.com/office/powerpoint/2010/main" val="265292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370943A-70EB-C115-7C64-6AED8A3A325D}"/>
              </a:ext>
            </a:extLst>
          </p:cNvPr>
          <p:cNvSpPr txBox="1"/>
          <p:nvPr/>
        </p:nvSpPr>
        <p:spPr>
          <a:xfrm>
            <a:off x="1663861" y="585050"/>
            <a:ext cx="6105644" cy="369332"/>
          </a:xfrm>
          <a:prstGeom prst="rect">
            <a:avLst/>
          </a:prstGeom>
          <a:noFill/>
        </p:spPr>
        <p:txBody>
          <a:bodyPr wrap="square">
            <a:spAutoFit/>
          </a:bodyPr>
          <a:lstStyle/>
          <a:p>
            <a:r>
              <a:rPr lang="en-US" dirty="0"/>
              <a:t>In the case of a ratio 12×30, </a:t>
            </a:r>
            <a:endParaRPr lang="en-PK" dirty="0"/>
          </a:p>
        </p:txBody>
      </p:sp>
      <p:pic>
        <p:nvPicPr>
          <p:cNvPr id="7" name="Picture 6">
            <a:extLst>
              <a:ext uri="{FF2B5EF4-FFF2-40B4-BE49-F238E27FC236}">
                <a16:creationId xmlns:a16="http://schemas.microsoft.com/office/drawing/2014/main" id="{90ADDB3C-7889-BE89-C3EE-073492F923CB}"/>
              </a:ext>
            </a:extLst>
          </p:cNvPr>
          <p:cNvPicPr>
            <a:picLocks noChangeAspect="1"/>
          </p:cNvPicPr>
          <p:nvPr/>
        </p:nvPicPr>
        <p:blipFill>
          <a:blip r:embed="rId2"/>
          <a:stretch>
            <a:fillRect/>
          </a:stretch>
        </p:blipFill>
        <p:spPr>
          <a:xfrm>
            <a:off x="1972458" y="1229147"/>
            <a:ext cx="8718988" cy="2443301"/>
          </a:xfrm>
          <a:prstGeom prst="rect">
            <a:avLst/>
          </a:prstGeom>
        </p:spPr>
      </p:pic>
      <p:sp>
        <p:nvSpPr>
          <p:cNvPr id="9" name="TextBox 8">
            <a:extLst>
              <a:ext uri="{FF2B5EF4-FFF2-40B4-BE49-F238E27FC236}">
                <a16:creationId xmlns:a16="http://schemas.microsoft.com/office/drawing/2014/main" id="{5BE64327-B920-AA05-B7DE-D9530C094B53}"/>
              </a:ext>
            </a:extLst>
          </p:cNvPr>
          <p:cNvSpPr txBox="1"/>
          <p:nvPr/>
        </p:nvSpPr>
        <p:spPr>
          <a:xfrm>
            <a:off x="856527" y="4047695"/>
            <a:ext cx="9834919" cy="923330"/>
          </a:xfrm>
          <a:prstGeom prst="rect">
            <a:avLst/>
          </a:prstGeom>
          <a:noFill/>
        </p:spPr>
        <p:txBody>
          <a:bodyPr wrap="square">
            <a:spAutoFit/>
          </a:bodyPr>
          <a:lstStyle/>
          <a:p>
            <a:pPr marL="285750" indent="-285750">
              <a:buFont typeface="Wingdings" panose="05000000000000000000" pitchFamily="2" charset="2"/>
              <a:buChar char="Ø"/>
            </a:pPr>
            <a:r>
              <a:rPr lang="en-US" dirty="0"/>
              <a:t>Nevertheless, in both cases, the pinion teeth mesh in groups of gear slots. </a:t>
            </a:r>
          </a:p>
          <a:p>
            <a:pPr marL="285750" indent="-285750">
              <a:buFont typeface="Wingdings" panose="05000000000000000000" pitchFamily="2" charset="2"/>
              <a:buChar char="Ø"/>
            </a:pPr>
            <a:r>
              <a:rPr lang="en-US" dirty="0"/>
              <a:t>In Figure 1 these are three groups and in Figure  2 these are five groups. Only meshing between the groups is possible for the defined ratios.</a:t>
            </a:r>
            <a:endParaRPr lang="en-PK" dirty="0"/>
          </a:p>
        </p:txBody>
      </p:sp>
    </p:spTree>
    <p:extLst>
      <p:ext uri="{BB962C8B-B14F-4D97-AF65-F5344CB8AC3E}">
        <p14:creationId xmlns:p14="http://schemas.microsoft.com/office/powerpoint/2010/main" val="478151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E1254B-DE9D-70F4-C983-27CC987CF7E3}"/>
              </a:ext>
            </a:extLst>
          </p:cNvPr>
          <p:cNvSpPr txBox="1"/>
          <p:nvPr/>
        </p:nvSpPr>
        <p:spPr>
          <a:xfrm>
            <a:off x="775504" y="1201022"/>
            <a:ext cx="10810754" cy="1200329"/>
          </a:xfrm>
          <a:prstGeom prst="rect">
            <a:avLst/>
          </a:prstGeom>
          <a:noFill/>
        </p:spPr>
        <p:txBody>
          <a:bodyPr wrap="square">
            <a:spAutoFit/>
          </a:bodyPr>
          <a:lstStyle/>
          <a:p>
            <a:pPr marL="285750" indent="-285750">
              <a:buFont typeface="Wingdings" panose="05000000000000000000" pitchFamily="2" charset="2"/>
              <a:buChar char="Ø"/>
            </a:pPr>
            <a:r>
              <a:rPr lang="en-US" dirty="0"/>
              <a:t>The cycle repetition happens after the gear performs a number of revolutions, equal to the number of pinion teeth.</a:t>
            </a:r>
          </a:p>
          <a:p>
            <a:pPr marL="285750" indent="-285750">
              <a:buFont typeface="Wingdings" panose="05000000000000000000" pitchFamily="2" charset="2"/>
              <a:buChar char="Ø"/>
            </a:pPr>
            <a:r>
              <a:rPr lang="en-US" dirty="0"/>
              <a:t>This is of course also true if the pinion preforms a number of revolutions equal to the number of gear teeth.</a:t>
            </a:r>
            <a:endParaRPr lang="en-PK" dirty="0"/>
          </a:p>
        </p:txBody>
      </p:sp>
      <p:sp>
        <p:nvSpPr>
          <p:cNvPr id="5" name="TextBox 4">
            <a:extLst>
              <a:ext uri="{FF2B5EF4-FFF2-40B4-BE49-F238E27FC236}">
                <a16:creationId xmlns:a16="http://schemas.microsoft.com/office/drawing/2014/main" id="{E23BCDF2-A069-F9D9-9BF5-FD7C38B8F304}"/>
              </a:ext>
            </a:extLst>
          </p:cNvPr>
          <p:cNvSpPr txBox="1"/>
          <p:nvPr/>
        </p:nvSpPr>
        <p:spPr>
          <a:xfrm>
            <a:off x="775504" y="2335870"/>
            <a:ext cx="10972799" cy="646331"/>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FF0000"/>
                </a:solidFill>
              </a:rPr>
              <a:t>The number of revolutions to achieve “one tooth hunting sequence” is independent from the fact if the number of teeth are prime numbers or if simply one number is even and the other number is odd.</a:t>
            </a:r>
            <a:endParaRPr lang="en-PK" dirty="0">
              <a:solidFill>
                <a:srgbClr val="FF0000"/>
              </a:solidFill>
            </a:endParaRPr>
          </a:p>
        </p:txBody>
      </p:sp>
      <p:pic>
        <p:nvPicPr>
          <p:cNvPr id="6" name="Picture 5">
            <a:extLst>
              <a:ext uri="{FF2B5EF4-FFF2-40B4-BE49-F238E27FC236}">
                <a16:creationId xmlns:a16="http://schemas.microsoft.com/office/drawing/2014/main" id="{66274DD4-4DF6-92DF-5807-967D9AA6B0C4}"/>
              </a:ext>
            </a:extLst>
          </p:cNvPr>
          <p:cNvPicPr>
            <a:picLocks noChangeAspect="1"/>
          </p:cNvPicPr>
          <p:nvPr/>
        </p:nvPicPr>
        <p:blipFill>
          <a:blip r:embed="rId2"/>
          <a:stretch>
            <a:fillRect/>
          </a:stretch>
        </p:blipFill>
        <p:spPr>
          <a:xfrm>
            <a:off x="957804" y="2982201"/>
            <a:ext cx="9515815" cy="4233732"/>
          </a:xfrm>
          <a:prstGeom prst="rect">
            <a:avLst/>
          </a:prstGeom>
        </p:spPr>
      </p:pic>
      <p:sp>
        <p:nvSpPr>
          <p:cNvPr id="7" name="TextBox 6">
            <a:extLst>
              <a:ext uri="{FF2B5EF4-FFF2-40B4-BE49-F238E27FC236}">
                <a16:creationId xmlns:a16="http://schemas.microsoft.com/office/drawing/2014/main" id="{6124D14C-03C5-F80F-237E-6807836B9DE3}"/>
              </a:ext>
            </a:extLst>
          </p:cNvPr>
          <p:cNvSpPr txBox="1"/>
          <p:nvPr/>
        </p:nvSpPr>
        <p:spPr>
          <a:xfrm>
            <a:off x="775504" y="343173"/>
            <a:ext cx="10454833" cy="923330"/>
          </a:xfrm>
          <a:prstGeom prst="rect">
            <a:avLst/>
          </a:prstGeom>
          <a:noFill/>
        </p:spPr>
        <p:txBody>
          <a:bodyPr wrap="square">
            <a:spAutoFit/>
          </a:bodyPr>
          <a:lstStyle/>
          <a:p>
            <a:pPr marL="285750" indent="-285750">
              <a:buFont typeface="Wingdings" panose="05000000000000000000" pitchFamily="2" charset="2"/>
              <a:buChar char="Ø"/>
            </a:pPr>
            <a:r>
              <a:rPr lang="en-US" dirty="0">
                <a:solidFill>
                  <a:srgbClr val="00B0F0"/>
                </a:solidFill>
              </a:rPr>
              <a:t>It requires the pinion revolutions in rows “B” to “L” until one hunting tooth sequence is finished. Row “M” has the identical phase relationship as row “B” and therefore presents the first repetition</a:t>
            </a:r>
            <a:endParaRPr lang="en-PK" dirty="0">
              <a:solidFill>
                <a:srgbClr val="00B0F0"/>
              </a:solidFill>
            </a:endParaRPr>
          </a:p>
        </p:txBody>
      </p:sp>
    </p:spTree>
    <p:extLst>
      <p:ext uri="{BB962C8B-B14F-4D97-AF65-F5344CB8AC3E}">
        <p14:creationId xmlns:p14="http://schemas.microsoft.com/office/powerpoint/2010/main" val="616088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BD355-F867-55C3-B708-23AC4261074E}"/>
              </a:ext>
            </a:extLst>
          </p:cNvPr>
          <p:cNvPicPr>
            <a:picLocks noChangeAspect="1"/>
          </p:cNvPicPr>
          <p:nvPr/>
        </p:nvPicPr>
        <p:blipFill>
          <a:blip r:embed="rId2"/>
          <a:stretch>
            <a:fillRect/>
          </a:stretch>
        </p:blipFill>
        <p:spPr>
          <a:xfrm>
            <a:off x="1038827" y="2449765"/>
            <a:ext cx="9515815" cy="4233732"/>
          </a:xfrm>
          <a:prstGeom prst="rect">
            <a:avLst/>
          </a:prstGeom>
        </p:spPr>
      </p:pic>
      <p:sp>
        <p:nvSpPr>
          <p:cNvPr id="5" name="TextBox 4">
            <a:extLst>
              <a:ext uri="{FF2B5EF4-FFF2-40B4-BE49-F238E27FC236}">
                <a16:creationId xmlns:a16="http://schemas.microsoft.com/office/drawing/2014/main" id="{799560E6-953D-DC99-FDF5-27E5FEBB38A5}"/>
              </a:ext>
            </a:extLst>
          </p:cNvPr>
          <p:cNvSpPr txBox="1"/>
          <p:nvPr/>
        </p:nvSpPr>
        <p:spPr>
          <a:xfrm>
            <a:off x="1038827" y="389471"/>
            <a:ext cx="10454833" cy="646331"/>
          </a:xfrm>
          <a:prstGeom prst="rect">
            <a:avLst/>
          </a:prstGeom>
          <a:noFill/>
        </p:spPr>
        <p:txBody>
          <a:bodyPr wrap="square">
            <a:spAutoFit/>
          </a:bodyPr>
          <a:lstStyle/>
          <a:p>
            <a:r>
              <a:rPr lang="en-US" dirty="0"/>
              <a:t>It requires the pinion revolutions in rows “B” to “L” until one hunting tooth sequence is finished. Row “M” has the identical phase relationship as row “B” and therefore presents the first repetition</a:t>
            </a:r>
            <a:endParaRPr lang="en-PK" dirty="0"/>
          </a:p>
        </p:txBody>
      </p:sp>
      <p:sp>
        <p:nvSpPr>
          <p:cNvPr id="7" name="TextBox 6">
            <a:extLst>
              <a:ext uri="{FF2B5EF4-FFF2-40B4-BE49-F238E27FC236}">
                <a16:creationId xmlns:a16="http://schemas.microsoft.com/office/drawing/2014/main" id="{C0107C02-8B5F-520C-4CF6-B54A8EF9DAEB}"/>
              </a:ext>
            </a:extLst>
          </p:cNvPr>
          <p:cNvSpPr txBox="1"/>
          <p:nvPr/>
        </p:nvSpPr>
        <p:spPr>
          <a:xfrm>
            <a:off x="1038827" y="1142619"/>
            <a:ext cx="10593730" cy="1200329"/>
          </a:xfrm>
          <a:prstGeom prst="rect">
            <a:avLst/>
          </a:prstGeom>
          <a:noFill/>
        </p:spPr>
        <p:txBody>
          <a:bodyPr wrap="square">
            <a:spAutoFit/>
          </a:bodyPr>
          <a:lstStyle/>
          <a:p>
            <a:pPr marL="285750" indent="-285750">
              <a:buFont typeface="Wingdings" panose="05000000000000000000" pitchFamily="2" charset="2"/>
              <a:buChar char="Ø"/>
            </a:pPr>
            <a:r>
              <a:rPr lang="en-US" dirty="0"/>
              <a:t>In each pinion revolution, each pinion tooth to mesh with a different gear slot. </a:t>
            </a:r>
          </a:p>
          <a:p>
            <a:pPr marL="285750" indent="-285750">
              <a:buFont typeface="Wingdings" panose="05000000000000000000" pitchFamily="2" charset="2"/>
              <a:buChar char="Ø"/>
            </a:pPr>
            <a:r>
              <a:rPr lang="en-US" dirty="0"/>
              <a:t>However, in one revolution each pinion tooth can only mesh with one gear slot. </a:t>
            </a:r>
          </a:p>
          <a:p>
            <a:pPr marL="285750" indent="-285750">
              <a:buFont typeface="Wingdings" panose="05000000000000000000" pitchFamily="2" charset="2"/>
              <a:buChar char="Ø"/>
            </a:pPr>
            <a:r>
              <a:rPr lang="en-US" dirty="0"/>
              <a:t>In order to cover all gear slots, the pinion has to rotate for each gear slot once which is then called the hunting tooth number of rotations.</a:t>
            </a:r>
            <a:endParaRPr lang="en-PK" dirty="0"/>
          </a:p>
        </p:txBody>
      </p:sp>
    </p:spTree>
    <p:extLst>
      <p:ext uri="{BB962C8B-B14F-4D97-AF65-F5344CB8AC3E}">
        <p14:creationId xmlns:p14="http://schemas.microsoft.com/office/powerpoint/2010/main" val="1870506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144000" cy="990600"/>
          </a:xfrm>
        </p:spPr>
        <p:txBody>
          <a:bodyPr>
            <a:noAutofit/>
          </a:bodyPr>
          <a:lstStyle/>
          <a:p>
            <a:r>
              <a:rPr lang="en-US" sz="3200" dirty="0"/>
              <a:t>GENERAL PRINCIPLES FOR DEVISING GEAR TRAINS</a:t>
            </a:r>
          </a:p>
        </p:txBody>
      </p:sp>
      <p:sp>
        <p:nvSpPr>
          <p:cNvPr id="2" name="Content Placeholder 1"/>
          <p:cNvSpPr>
            <a:spLocks noGrp="1"/>
          </p:cNvSpPr>
          <p:nvPr>
            <p:ph idx="1"/>
          </p:nvPr>
        </p:nvSpPr>
        <p:spPr>
          <a:xfrm>
            <a:off x="1752599" y="990600"/>
            <a:ext cx="9631017" cy="5638800"/>
          </a:xfrm>
        </p:spPr>
        <p:txBody>
          <a:bodyPr>
            <a:normAutofit/>
          </a:bodyPr>
          <a:lstStyle/>
          <a:p>
            <a:pPr marL="514350" indent="-514350" algn="just">
              <a:buFont typeface="+mj-lt"/>
              <a:buAutoNum type="arabicPeriod"/>
            </a:pPr>
            <a:r>
              <a:rPr lang="en-US" sz="2400" dirty="0"/>
              <a:t>The velocity ratio for any pair of gears can be computed in a variety of ways.</a:t>
            </a:r>
          </a:p>
          <a:p>
            <a:pPr marL="514350" indent="-514350" algn="just">
              <a:buFont typeface="+mj-lt"/>
              <a:buAutoNum type="arabicPeriod"/>
            </a:pPr>
            <a:r>
              <a:rPr lang="en-US" sz="2400" dirty="0"/>
              <a:t>The number of teeth in any gear must be an integer. </a:t>
            </a:r>
          </a:p>
          <a:p>
            <a:pPr marL="514350" indent="-514350" algn="just">
              <a:buFont typeface="+mj-lt"/>
              <a:buAutoNum type="arabicPeriod"/>
            </a:pPr>
            <a:r>
              <a:rPr lang="en-US" sz="2400" dirty="0"/>
              <a:t>Mating gears must have the same tooth form, pressure angle, and pitch.</a:t>
            </a:r>
          </a:p>
          <a:p>
            <a:pPr marL="514350" indent="-514350" algn="just">
              <a:buFont typeface="+mj-lt"/>
              <a:buAutoNum type="arabicPeriod"/>
            </a:pPr>
            <a:r>
              <a:rPr lang="en-US" sz="2400" dirty="0"/>
              <a:t>When external gears mesh, there is a direction reversal of their shafts.</a:t>
            </a:r>
          </a:p>
          <a:p>
            <a:pPr marL="514350" indent="-514350" algn="just">
              <a:buFont typeface="+mj-lt"/>
              <a:buAutoNum type="arabicPeriod"/>
            </a:pPr>
            <a:r>
              <a:rPr lang="en-US" sz="2400" dirty="0"/>
              <a:t>When an external pinion meshes with an internal gear, their shafts rotate in the same direction.</a:t>
            </a:r>
          </a:p>
        </p:txBody>
      </p:sp>
    </p:spTree>
    <p:extLst>
      <p:ext uri="{BB962C8B-B14F-4D97-AF65-F5344CB8AC3E}">
        <p14:creationId xmlns:p14="http://schemas.microsoft.com/office/powerpoint/2010/main" val="37778759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ears- How its made">
            <a:hlinkClick r:id="" action="ppaction://media"/>
            <a:extLst>
              <a:ext uri="{FF2B5EF4-FFF2-40B4-BE49-F238E27FC236}">
                <a16:creationId xmlns:a16="http://schemas.microsoft.com/office/drawing/2014/main" id="{4F296E92-A1F7-46BD-AF0E-D367F33B443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876300"/>
            <a:ext cx="9095828" cy="5105400"/>
          </a:xfrm>
          <a:prstGeom prst="rect">
            <a:avLst/>
          </a:prstGeom>
        </p:spPr>
      </p:pic>
      <p:sp>
        <p:nvSpPr>
          <p:cNvPr id="9" name="Title 2">
            <a:extLst>
              <a:ext uri="{FF2B5EF4-FFF2-40B4-BE49-F238E27FC236}">
                <a16:creationId xmlns:a16="http://schemas.microsoft.com/office/drawing/2014/main" id="{A797003B-5B4C-48AB-A097-63D086151B72}"/>
              </a:ext>
            </a:extLst>
          </p:cNvPr>
          <p:cNvSpPr>
            <a:spLocks noGrp="1"/>
          </p:cNvSpPr>
          <p:nvPr>
            <p:ph type="title"/>
          </p:nvPr>
        </p:nvSpPr>
        <p:spPr>
          <a:xfrm>
            <a:off x="1981200" y="0"/>
            <a:ext cx="8229600" cy="990600"/>
          </a:xfrm>
        </p:spPr>
        <p:txBody>
          <a:bodyPr>
            <a:noAutofit/>
          </a:bodyPr>
          <a:lstStyle/>
          <a:p>
            <a:r>
              <a:rPr lang="en-US" sz="4000" dirty="0"/>
              <a:t>Gear Manufacturing Process</a:t>
            </a:r>
          </a:p>
        </p:txBody>
      </p:sp>
    </p:spTree>
    <p:extLst>
      <p:ext uri="{BB962C8B-B14F-4D97-AF65-F5344CB8AC3E}">
        <p14:creationId xmlns:p14="http://schemas.microsoft.com/office/powerpoint/2010/main" val="36478127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72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144000" cy="990600"/>
          </a:xfrm>
        </p:spPr>
        <p:txBody>
          <a:bodyPr>
            <a:noAutofit/>
          </a:bodyPr>
          <a:lstStyle/>
          <a:p>
            <a:r>
              <a:rPr lang="en-US" sz="3200" dirty="0"/>
              <a:t>GENERAL PRINCIPLES FOR DEVISING GEAR TRAINS</a:t>
            </a:r>
          </a:p>
        </p:txBody>
      </p:sp>
      <p:sp>
        <p:nvSpPr>
          <p:cNvPr id="2" name="Content Placeholder 1"/>
          <p:cNvSpPr>
            <a:spLocks noGrp="1"/>
          </p:cNvSpPr>
          <p:nvPr>
            <p:ph idx="1"/>
          </p:nvPr>
        </p:nvSpPr>
        <p:spPr>
          <a:xfrm>
            <a:off x="1752600" y="990600"/>
            <a:ext cx="9856304" cy="5638800"/>
          </a:xfrm>
        </p:spPr>
        <p:txBody>
          <a:bodyPr>
            <a:normAutofit/>
          </a:bodyPr>
          <a:lstStyle/>
          <a:p>
            <a:pPr marL="514350" indent="-514350" algn="just">
              <a:buFont typeface="+mj-lt"/>
              <a:buAutoNum type="arabicPeriod" startAt="6"/>
            </a:pPr>
            <a:r>
              <a:rPr lang="en-US" sz="2400" dirty="0"/>
              <a:t>An idler is a gear that performs as both a driver and a driven gear in the same train. Its size and number of teeth have no effect on the magnitude of the train value, but the direction of rotation is changed.</a:t>
            </a:r>
          </a:p>
          <a:p>
            <a:pPr marL="514350" indent="-514350" algn="just">
              <a:buFont typeface="+mj-lt"/>
              <a:buAutoNum type="arabicPeriod" startAt="6"/>
            </a:pPr>
            <a:r>
              <a:rPr lang="en-US" sz="2400" dirty="0"/>
              <a:t>Spur and typical helical gears operate on parallel shafts.</a:t>
            </a:r>
          </a:p>
          <a:p>
            <a:pPr marL="514350" indent="-514350" algn="just">
              <a:buFont typeface="+mj-lt"/>
              <a:buAutoNum type="arabicPeriod" startAt="6"/>
            </a:pPr>
            <a:r>
              <a:rPr lang="en-US" sz="2400" dirty="0"/>
              <a:t>Bevel gears, crossed helical gears, and a worm/</a:t>
            </a:r>
            <a:r>
              <a:rPr lang="en-US" sz="2400" dirty="0" err="1"/>
              <a:t>wormgear</a:t>
            </a:r>
            <a:r>
              <a:rPr lang="en-US" sz="2400" dirty="0"/>
              <a:t> set operate on shafts perpendicular to each other</a:t>
            </a:r>
          </a:p>
        </p:txBody>
      </p:sp>
    </p:spTree>
    <p:extLst>
      <p:ext uri="{BB962C8B-B14F-4D97-AF65-F5344CB8AC3E}">
        <p14:creationId xmlns:p14="http://schemas.microsoft.com/office/powerpoint/2010/main" val="28563085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144000" cy="990600"/>
          </a:xfrm>
        </p:spPr>
        <p:txBody>
          <a:bodyPr>
            <a:noAutofit/>
          </a:bodyPr>
          <a:lstStyle/>
          <a:p>
            <a:r>
              <a:rPr lang="en-US" sz="3200" dirty="0"/>
              <a:t>GENERAL PRINCIPLES FOR DEVISING GEAR TRAINS</a:t>
            </a:r>
          </a:p>
        </p:txBody>
      </p:sp>
      <p:sp>
        <p:nvSpPr>
          <p:cNvPr id="2" name="Content Placeholder 1"/>
          <p:cNvSpPr>
            <a:spLocks noGrp="1"/>
          </p:cNvSpPr>
          <p:nvPr>
            <p:ph idx="1"/>
          </p:nvPr>
        </p:nvSpPr>
        <p:spPr>
          <a:xfrm>
            <a:off x="1523999" y="990600"/>
            <a:ext cx="9846365" cy="5638800"/>
          </a:xfrm>
        </p:spPr>
        <p:txBody>
          <a:bodyPr>
            <a:normAutofit/>
          </a:bodyPr>
          <a:lstStyle/>
          <a:p>
            <a:pPr marL="514350" indent="-514350" algn="just">
              <a:buFont typeface="+mj-lt"/>
              <a:buAutoNum type="arabicPeriod" startAt="9"/>
            </a:pPr>
            <a:r>
              <a:rPr lang="en-US" sz="2400" dirty="0"/>
              <a:t>The number of teeth in the pinion of a gear pair should not be such that it causes interference with the teeth of its mating gear.</a:t>
            </a:r>
          </a:p>
          <a:p>
            <a:pPr marL="514350" indent="-514350" algn="just">
              <a:buFont typeface="+mj-lt"/>
              <a:buAutoNum type="arabicPeriod" startAt="9"/>
            </a:pPr>
            <a:r>
              <a:rPr lang="en-US" sz="2400" dirty="0"/>
              <a:t>In general, the number of teeth in the gear should not be larger than about 150. This is somewhat arbitrary, but it is typically more desirable to use a double-reduction gear train rather than a very large, single-reduction gear pair.</a:t>
            </a:r>
          </a:p>
          <a:p>
            <a:pPr marL="514350" indent="-514350" algn="just">
              <a:buFont typeface="+mj-lt"/>
              <a:buAutoNum type="arabicPeriod" startAt="9"/>
            </a:pPr>
            <a:r>
              <a:rPr lang="en-US" sz="2400" dirty="0"/>
              <a:t>Any given gear train design problem may require one or more pairs of gears depending on the overall train value required, space available, and practical gear size.</a:t>
            </a:r>
          </a:p>
        </p:txBody>
      </p:sp>
    </p:spTree>
    <p:extLst>
      <p:ext uri="{BB962C8B-B14F-4D97-AF65-F5344CB8AC3E}">
        <p14:creationId xmlns:p14="http://schemas.microsoft.com/office/powerpoint/2010/main" val="25662885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144000" cy="990600"/>
          </a:xfrm>
        </p:spPr>
        <p:txBody>
          <a:bodyPr>
            <a:noAutofit/>
          </a:bodyPr>
          <a:lstStyle/>
          <a:p>
            <a:r>
              <a:rPr lang="en-US" sz="3200" dirty="0"/>
              <a:t>GENERAL PRINCIPLES FOR DEVISING GEAR TRAINS</a:t>
            </a:r>
          </a:p>
        </p:txBody>
      </p:sp>
      <p:sp>
        <p:nvSpPr>
          <p:cNvPr id="2" name="Content Placeholder 1"/>
          <p:cNvSpPr>
            <a:spLocks noGrp="1"/>
          </p:cNvSpPr>
          <p:nvPr>
            <p:ph idx="1"/>
          </p:nvPr>
        </p:nvSpPr>
        <p:spPr>
          <a:xfrm>
            <a:off x="1752599" y="990600"/>
            <a:ext cx="9445487" cy="5638800"/>
          </a:xfrm>
        </p:spPr>
        <p:txBody>
          <a:bodyPr>
            <a:normAutofit/>
          </a:bodyPr>
          <a:lstStyle/>
          <a:p>
            <a:pPr marL="514350" indent="-514350" algn="just">
              <a:buFont typeface="+mj-lt"/>
              <a:buAutoNum type="arabicPeriod" startAt="12"/>
            </a:pPr>
            <a:r>
              <a:rPr lang="en-US" sz="2400" dirty="0"/>
              <a:t>It is generally desirable to design the gear train with the fewest practical number of gears. Each added gear requires its own shaft that must be supported by bearings.</a:t>
            </a:r>
          </a:p>
          <a:p>
            <a:pPr marL="514350" indent="-514350" algn="just">
              <a:buFont typeface="+mj-lt"/>
              <a:buAutoNum type="arabicPeriod" startAt="12"/>
            </a:pPr>
            <a:r>
              <a:rPr lang="en-US" sz="2400" dirty="0"/>
              <a:t>In general, it is expected that the overall gear train be small in size, compact, and arranged in a manner that facilitates assembly. </a:t>
            </a:r>
          </a:p>
          <a:p>
            <a:pPr marL="514350" indent="-514350" algn="just">
              <a:buFont typeface="+mj-lt"/>
              <a:buAutoNum type="arabicPeriod" startAt="12"/>
            </a:pPr>
            <a:r>
              <a:rPr lang="en-US" sz="2400" dirty="0"/>
              <a:t>You should determine the required directions of the driver for the gear train and for the output shaft; at least whether the input and output should rotate in the same direction (a positive train) or the opposite direction (a negative train).</a:t>
            </a:r>
          </a:p>
        </p:txBody>
      </p:sp>
    </p:spTree>
    <p:extLst>
      <p:ext uri="{BB962C8B-B14F-4D97-AF65-F5344CB8AC3E}">
        <p14:creationId xmlns:p14="http://schemas.microsoft.com/office/powerpoint/2010/main" val="33845469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144000" cy="990600"/>
          </a:xfrm>
        </p:spPr>
        <p:txBody>
          <a:bodyPr>
            <a:noAutofit/>
          </a:bodyPr>
          <a:lstStyle/>
          <a:p>
            <a:r>
              <a:rPr lang="en-US" sz="3200" dirty="0"/>
              <a:t>GENERAL PRINCIPLES FOR DEVISING GEAR TRAINS</a:t>
            </a:r>
          </a:p>
        </p:txBody>
      </p:sp>
      <p:sp>
        <p:nvSpPr>
          <p:cNvPr id="2" name="Content Placeholder 1"/>
          <p:cNvSpPr>
            <a:spLocks noGrp="1"/>
          </p:cNvSpPr>
          <p:nvPr>
            <p:ph idx="1"/>
          </p:nvPr>
        </p:nvSpPr>
        <p:spPr>
          <a:xfrm>
            <a:off x="1523999" y="990600"/>
            <a:ext cx="9674087" cy="5638800"/>
          </a:xfrm>
        </p:spPr>
        <p:txBody>
          <a:bodyPr>
            <a:normAutofit/>
          </a:bodyPr>
          <a:lstStyle/>
          <a:p>
            <a:pPr marL="514350" indent="-514350" algn="just">
              <a:buFont typeface="+mj-lt"/>
              <a:buAutoNum type="arabicPeriod" startAt="15"/>
            </a:pPr>
            <a:r>
              <a:rPr lang="en-US" sz="2400" dirty="0"/>
              <a:t>The use of the “hunting tooth” concept described above for any gear pair is desirable. However, in this book we will consider any practical ratio for a given gear pair to be acceptable.</a:t>
            </a:r>
          </a:p>
          <a:p>
            <a:pPr marL="514350" indent="-514350" algn="just">
              <a:buFont typeface="+mj-lt"/>
              <a:buAutoNum type="arabicPeriod" startAt="15"/>
            </a:pPr>
            <a:r>
              <a:rPr lang="en-US" sz="2400" dirty="0"/>
              <a:t>Gear pairs operating at slower speeds will be subjected to higher torque and tooth loads as compared with those operating at higher speed. This results in the slower gear teeth having a larger tooth size and circular pitch for a given velocity ratio. For this reason, it is desirable to allocate a higher percentage of the total train value to the higher speed pairs of gears to obtain a more optimal overall design for the train.</a:t>
            </a:r>
          </a:p>
        </p:txBody>
      </p:sp>
    </p:spTree>
    <p:extLst>
      <p:ext uri="{BB962C8B-B14F-4D97-AF65-F5344CB8AC3E}">
        <p14:creationId xmlns:p14="http://schemas.microsoft.com/office/powerpoint/2010/main" val="38413813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Designing Gear Trains</a:t>
            </a:r>
          </a:p>
        </p:txBody>
      </p:sp>
      <p:sp>
        <p:nvSpPr>
          <p:cNvPr id="2" name="Content Placeholder 1"/>
          <p:cNvSpPr>
            <a:spLocks noGrp="1"/>
          </p:cNvSpPr>
          <p:nvPr>
            <p:ph idx="1"/>
          </p:nvPr>
        </p:nvSpPr>
        <p:spPr>
          <a:xfrm>
            <a:off x="1752599" y="990600"/>
            <a:ext cx="9578009" cy="5638800"/>
          </a:xfrm>
        </p:spPr>
        <p:txBody>
          <a:bodyPr>
            <a:normAutofit/>
          </a:bodyPr>
          <a:lstStyle/>
          <a:p>
            <a:pPr marL="0" indent="0" algn="just">
              <a:buNone/>
            </a:pPr>
            <a:r>
              <a:rPr lang="en-US" sz="2400" dirty="0"/>
              <a:t>Three methods are discussed:</a:t>
            </a:r>
          </a:p>
          <a:p>
            <a:pPr marL="514350" indent="-514350" algn="just">
              <a:buFont typeface="+mj-lt"/>
              <a:buAutoNum type="arabicPeriod"/>
            </a:pPr>
            <a:r>
              <a:rPr lang="en-US" sz="2400" b="1" dirty="0">
                <a:solidFill>
                  <a:srgbClr val="FF0000"/>
                </a:solidFill>
              </a:rPr>
              <a:t>Single pair of gears to produce a desired velocity ratio: </a:t>
            </a:r>
            <a:r>
              <a:rPr lang="en-US" sz="2400" dirty="0">
                <a:solidFill>
                  <a:srgbClr val="FF0000"/>
                </a:solidFill>
              </a:rPr>
              <a:t>This is the fundamental process required to define the number of teeth in the pinion and the gear to produce a desired ratio.</a:t>
            </a:r>
          </a:p>
          <a:p>
            <a:pPr marL="514350" indent="-514350" algn="just">
              <a:buFont typeface="+mj-lt"/>
              <a:buAutoNum type="arabicPeriod"/>
            </a:pPr>
            <a:endParaRPr lang="en-US" sz="2400" dirty="0">
              <a:solidFill>
                <a:srgbClr val="FF0000"/>
              </a:solidFill>
            </a:endParaRPr>
          </a:p>
          <a:p>
            <a:pPr marL="514350" indent="-514350" algn="just">
              <a:buFont typeface="+mj-lt"/>
              <a:buAutoNum type="arabicPeriod"/>
            </a:pPr>
            <a:r>
              <a:rPr lang="en-US" sz="2400" b="1" dirty="0">
                <a:solidFill>
                  <a:srgbClr val="7030A0"/>
                </a:solidFill>
              </a:rPr>
              <a:t>Residual ratio: </a:t>
            </a:r>
            <a:r>
              <a:rPr lang="en-US" sz="2400" dirty="0">
                <a:solidFill>
                  <a:srgbClr val="7030A0"/>
                </a:solidFill>
              </a:rPr>
              <a:t>This process is used when two or more pairs of gears in a train are required. It calls for specifying all but one of the required ratios to produce an overall train value.</a:t>
            </a:r>
          </a:p>
          <a:p>
            <a:pPr marL="514350" indent="-514350" algn="just">
              <a:buFont typeface="+mj-lt"/>
              <a:buAutoNum type="arabicPeriod"/>
            </a:pPr>
            <a:endParaRPr lang="en-US" sz="2400" dirty="0">
              <a:solidFill>
                <a:srgbClr val="7030A0"/>
              </a:solidFill>
            </a:endParaRPr>
          </a:p>
          <a:p>
            <a:pPr marL="514350" indent="-514350">
              <a:buFont typeface="+mj-lt"/>
              <a:buAutoNum type="arabicPeriod" startAt="3"/>
            </a:pPr>
            <a:r>
              <a:rPr lang="en-US" sz="2400" b="1" dirty="0">
                <a:solidFill>
                  <a:schemeClr val="accent2">
                    <a:lumMod val="75000"/>
                  </a:schemeClr>
                </a:solidFill>
              </a:rPr>
              <a:t>Factoring approach: </a:t>
            </a:r>
            <a:r>
              <a:rPr lang="en-US" sz="2400" dirty="0">
                <a:solidFill>
                  <a:schemeClr val="accent2">
                    <a:lumMod val="75000"/>
                  </a:schemeClr>
                </a:solidFill>
              </a:rPr>
              <a:t>When two or more pairs of gears in a train are required and an exact ratio for the overall train value is also required, then the velocity ratio of each gear pair must be a factor of the overall train value.</a:t>
            </a:r>
          </a:p>
        </p:txBody>
      </p:sp>
    </p:spTree>
    <p:extLst>
      <p:ext uri="{BB962C8B-B14F-4D97-AF65-F5344CB8AC3E}">
        <p14:creationId xmlns:p14="http://schemas.microsoft.com/office/powerpoint/2010/main" val="153183040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General Design Approach</a:t>
            </a:r>
          </a:p>
        </p:txBody>
      </p:sp>
      <p:sp>
        <p:nvSpPr>
          <p:cNvPr id="2" name="Content Placeholder 1"/>
          <p:cNvSpPr>
            <a:spLocks noGrp="1"/>
          </p:cNvSpPr>
          <p:nvPr>
            <p:ph idx="1"/>
          </p:nvPr>
        </p:nvSpPr>
        <p:spPr>
          <a:xfrm>
            <a:off x="1752600" y="990600"/>
            <a:ext cx="10015330" cy="5638800"/>
          </a:xfrm>
        </p:spPr>
        <p:txBody>
          <a:bodyPr>
            <a:normAutofit/>
          </a:bodyPr>
          <a:lstStyle/>
          <a:p>
            <a:pPr marL="514350" indent="-514350" algn="just">
              <a:buFont typeface="+mj-lt"/>
              <a:buAutoNum type="arabicPeriod"/>
            </a:pPr>
            <a:r>
              <a:rPr lang="en-US" sz="2400" dirty="0"/>
              <a:t>Determine the overall train value, </a:t>
            </a:r>
            <a:r>
              <a:rPr lang="en-US" sz="2400" i="1" dirty="0"/>
              <a:t>TV</a:t>
            </a:r>
            <a:r>
              <a:rPr lang="en-US" sz="2400" dirty="0"/>
              <a:t>, required from the application data.</a:t>
            </a:r>
          </a:p>
          <a:p>
            <a:pPr marL="514350" indent="-514350" algn="just">
              <a:buFont typeface="+mj-lt"/>
              <a:buAutoNum type="arabicPeriod"/>
            </a:pPr>
            <a:r>
              <a:rPr lang="en-US" sz="2400" dirty="0"/>
              <a:t>Determine the maximum velocity ratio, </a:t>
            </a:r>
            <a:r>
              <a:rPr lang="en-US" sz="2400" i="1" dirty="0" err="1"/>
              <a:t>VR</a:t>
            </a:r>
            <a:r>
              <a:rPr lang="en-US" sz="2400" baseline="-25000" dirty="0" err="1"/>
              <a:t>max</a:t>
            </a:r>
            <a:r>
              <a:rPr lang="en-US" sz="2400" dirty="0"/>
              <a:t>, that can be achieved with one pair of gears, considering a reasonable maximum number of teeth for the gear and a number of teeth for the pinion that will not result in interference according to Table 8–7.</a:t>
            </a:r>
          </a:p>
          <a:p>
            <a:pPr marL="514350" indent="-514350" algn="just">
              <a:buFont typeface="+mj-lt"/>
              <a:buAutoNum type="arabicPeriod"/>
            </a:pPr>
            <a:r>
              <a:rPr lang="en-US" sz="2400" dirty="0"/>
              <a:t>If the train value is greater than the ratio found from Step 2, divide </a:t>
            </a:r>
            <a:r>
              <a:rPr lang="en-US" sz="2400" i="1" dirty="0"/>
              <a:t>TV</a:t>
            </a:r>
            <a:r>
              <a:rPr lang="en-US" sz="2400" dirty="0"/>
              <a:t>/</a:t>
            </a:r>
            <a:r>
              <a:rPr lang="en-US" sz="2400" i="1" dirty="0" err="1"/>
              <a:t>VR</a:t>
            </a:r>
            <a:r>
              <a:rPr lang="en-US" sz="2400" dirty="0" err="1"/>
              <a:t>max</a:t>
            </a:r>
            <a:r>
              <a:rPr lang="en-US" sz="2400" dirty="0"/>
              <a:t>. This will aid in determining how many pairs of gears are required.</a:t>
            </a:r>
          </a:p>
        </p:txBody>
      </p:sp>
    </p:spTree>
    <p:extLst>
      <p:ext uri="{BB962C8B-B14F-4D97-AF65-F5344CB8AC3E}">
        <p14:creationId xmlns:p14="http://schemas.microsoft.com/office/powerpoint/2010/main" val="22167835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General Design Approach</a:t>
            </a:r>
          </a:p>
        </p:txBody>
      </p:sp>
      <p:sp>
        <p:nvSpPr>
          <p:cNvPr id="2" name="Content Placeholder 1"/>
          <p:cNvSpPr>
            <a:spLocks noGrp="1"/>
          </p:cNvSpPr>
          <p:nvPr>
            <p:ph idx="1"/>
          </p:nvPr>
        </p:nvSpPr>
        <p:spPr>
          <a:xfrm>
            <a:off x="1752599" y="990600"/>
            <a:ext cx="9591261" cy="5638800"/>
          </a:xfrm>
        </p:spPr>
        <p:txBody>
          <a:bodyPr>
            <a:normAutofit/>
          </a:bodyPr>
          <a:lstStyle/>
          <a:p>
            <a:pPr marL="514350" indent="-514350" algn="just">
              <a:buFont typeface="+mj-lt"/>
              <a:buAutoNum type="arabicPeriod" startAt="4"/>
            </a:pPr>
            <a:r>
              <a:rPr lang="en-US" sz="2400" dirty="0"/>
              <a:t>Note that the overall train value is the product of the velocity ratio for each pair of gears. That is,</a:t>
            </a:r>
          </a:p>
          <a:p>
            <a:pPr marL="0" indent="0" algn="just">
              <a:buNone/>
            </a:pPr>
            <a:r>
              <a:rPr lang="en-US" sz="2400" i="1" dirty="0"/>
              <a:t>		TV </a:t>
            </a:r>
            <a:r>
              <a:rPr lang="en-US" sz="2400" dirty="0"/>
              <a:t>= </a:t>
            </a:r>
            <a:r>
              <a:rPr lang="en-US" sz="2400" i="1" dirty="0"/>
              <a:t>VR</a:t>
            </a:r>
            <a:r>
              <a:rPr lang="en-US" sz="2400" baseline="-25000" dirty="0"/>
              <a:t>1</a:t>
            </a:r>
            <a:r>
              <a:rPr lang="en-US" sz="2400" dirty="0"/>
              <a:t> x </a:t>
            </a:r>
            <a:r>
              <a:rPr lang="en-US" sz="2400" i="1" dirty="0"/>
              <a:t>VR</a:t>
            </a:r>
            <a:r>
              <a:rPr lang="en-US" sz="2400" baseline="-25000" dirty="0"/>
              <a:t>2</a:t>
            </a:r>
            <a:r>
              <a:rPr lang="en-US" sz="2400" dirty="0"/>
              <a:t> x </a:t>
            </a:r>
            <a:r>
              <a:rPr lang="en-US" sz="2400" i="1" dirty="0"/>
              <a:t>VR</a:t>
            </a:r>
            <a:r>
              <a:rPr lang="en-US" sz="2400" baseline="-25000" dirty="0"/>
              <a:t>3</a:t>
            </a:r>
            <a:r>
              <a:rPr lang="en-US" sz="2400" dirty="0"/>
              <a:t> . . .</a:t>
            </a:r>
          </a:p>
          <a:p>
            <a:pPr marL="514350" indent="-514350" algn="just">
              <a:buFont typeface="+mj-lt"/>
              <a:buAutoNum type="arabicPeriod" startAt="5"/>
            </a:pPr>
            <a:r>
              <a:rPr lang="en-US" sz="2400" dirty="0"/>
              <a:t>Determine if an idler gear is necessary to achieve the required output shaft direction.</a:t>
            </a:r>
          </a:p>
          <a:p>
            <a:pPr marL="514350" indent="-514350" algn="just">
              <a:buFont typeface="+mj-lt"/>
              <a:buAutoNum type="arabicPeriod" startAt="5"/>
            </a:pPr>
            <a:r>
              <a:rPr lang="en-US" sz="2400" dirty="0"/>
              <a:t>Specify each individual velocity ratio using the guidelines listed above.</a:t>
            </a:r>
          </a:p>
          <a:p>
            <a:pPr marL="514350" indent="-514350" algn="just">
              <a:buFont typeface="+mj-lt"/>
              <a:buAutoNum type="arabicPeriod" startAt="5"/>
            </a:pPr>
            <a:r>
              <a:rPr lang="en-US" sz="2400" dirty="0"/>
              <a:t>Specify the numbers of teeth in each gear of each pair of gears.</a:t>
            </a:r>
          </a:p>
          <a:p>
            <a:pPr marL="514350" indent="-514350" algn="just">
              <a:buFont typeface="+mj-lt"/>
              <a:buAutoNum type="arabicPeriod" startAt="5"/>
            </a:pPr>
            <a:r>
              <a:rPr lang="en-US" sz="2400" dirty="0"/>
              <a:t>Sketch the arrangement of the gears to show how they are placed on shafts in proper relation to each other. At this stage, a schematic diagram is adequate.</a:t>
            </a:r>
          </a:p>
        </p:txBody>
      </p:sp>
    </p:spTree>
    <p:extLst>
      <p:ext uri="{BB962C8B-B14F-4D97-AF65-F5344CB8AC3E}">
        <p14:creationId xmlns:p14="http://schemas.microsoft.com/office/powerpoint/2010/main" val="5461968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sp>
        <p:nvSpPr>
          <p:cNvPr id="2" name="Content Placeholder 1"/>
          <p:cNvSpPr>
            <a:spLocks noGrp="1"/>
          </p:cNvSpPr>
          <p:nvPr>
            <p:ph idx="1"/>
          </p:nvPr>
        </p:nvSpPr>
        <p:spPr>
          <a:xfrm>
            <a:off x="1752600" y="838200"/>
            <a:ext cx="8610600" cy="5791200"/>
          </a:xfrm>
        </p:spPr>
        <p:txBody>
          <a:bodyPr>
            <a:normAutofit/>
          </a:bodyPr>
          <a:lstStyle/>
          <a:p>
            <a:r>
              <a:rPr lang="en-US" dirty="0"/>
              <a:t>When gears are large, the spoked design in Part (a) is often used to save weight. The gear teeth are machined into a relatively thin rim that is held by a set of spokes connecting to the hub.</a:t>
            </a:r>
          </a:p>
          <a:p>
            <a:endParaRPr lang="en-US" dirty="0"/>
          </a:p>
        </p:txBody>
      </p:sp>
      <p:pic>
        <p:nvPicPr>
          <p:cNvPr id="4" name="Picture 3">
            <a:extLst>
              <a:ext uri="{FF2B5EF4-FFF2-40B4-BE49-F238E27FC236}">
                <a16:creationId xmlns:a16="http://schemas.microsoft.com/office/drawing/2014/main" id="{3E9F4169-DAE3-4C41-8FA4-50B80F15F9F6}"/>
              </a:ext>
            </a:extLst>
          </p:cNvPr>
          <p:cNvPicPr>
            <a:picLocks noChangeAspect="1"/>
          </p:cNvPicPr>
          <p:nvPr/>
        </p:nvPicPr>
        <p:blipFill>
          <a:blip r:embed="rId3"/>
          <a:stretch>
            <a:fillRect/>
          </a:stretch>
        </p:blipFill>
        <p:spPr>
          <a:xfrm>
            <a:off x="1533525" y="0"/>
            <a:ext cx="9144000" cy="4164824"/>
          </a:xfrm>
          <a:prstGeom prst="rect">
            <a:avLst/>
          </a:prstGeom>
        </p:spPr>
      </p:pic>
      <p:pic>
        <p:nvPicPr>
          <p:cNvPr id="7" name="Picture 6">
            <a:extLst>
              <a:ext uri="{FF2B5EF4-FFF2-40B4-BE49-F238E27FC236}">
                <a16:creationId xmlns:a16="http://schemas.microsoft.com/office/drawing/2014/main" id="{B1877F52-E9EC-4559-8EF8-8B85596A2D49}"/>
              </a:ext>
            </a:extLst>
          </p:cNvPr>
          <p:cNvPicPr>
            <a:picLocks noChangeAspect="1"/>
          </p:cNvPicPr>
          <p:nvPr/>
        </p:nvPicPr>
        <p:blipFill>
          <a:blip r:embed="rId4"/>
          <a:stretch>
            <a:fillRect/>
          </a:stretch>
        </p:blipFill>
        <p:spPr>
          <a:xfrm>
            <a:off x="1533525" y="3908539"/>
            <a:ext cx="9144000" cy="2188971"/>
          </a:xfrm>
          <a:prstGeom prst="rect">
            <a:avLst/>
          </a:prstGeom>
        </p:spPr>
      </p:pic>
    </p:spTree>
    <p:extLst>
      <p:ext uri="{BB962C8B-B14F-4D97-AF65-F5344CB8AC3E}">
        <p14:creationId xmlns:p14="http://schemas.microsoft.com/office/powerpoint/2010/main" val="34269939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486F6B-B0F6-46EA-9A2D-62AD38131C30}"/>
              </a:ext>
            </a:extLst>
          </p:cNvPr>
          <p:cNvPicPr>
            <a:picLocks noChangeAspect="1"/>
          </p:cNvPicPr>
          <p:nvPr/>
        </p:nvPicPr>
        <p:blipFill>
          <a:blip r:embed="rId2"/>
          <a:stretch>
            <a:fillRect/>
          </a:stretch>
        </p:blipFill>
        <p:spPr>
          <a:xfrm>
            <a:off x="1336813" y="1798250"/>
            <a:ext cx="9067800" cy="3261500"/>
          </a:xfrm>
          <a:prstGeom prst="rect">
            <a:avLst/>
          </a:prstGeom>
        </p:spPr>
      </p:pic>
    </p:spTree>
    <p:extLst>
      <p:ext uri="{BB962C8B-B14F-4D97-AF65-F5344CB8AC3E}">
        <p14:creationId xmlns:p14="http://schemas.microsoft.com/office/powerpoint/2010/main" val="24854834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9526"/>
            <a:ext cx="9144000" cy="828675"/>
          </a:xfrm>
        </p:spPr>
        <p:txBody>
          <a:bodyPr>
            <a:noAutofit/>
          </a:bodyPr>
          <a:lstStyle/>
          <a:p>
            <a:r>
              <a:rPr lang="en-US" sz="3600" dirty="0"/>
              <a:t>Example Problem: Design of a single gear pair</a:t>
            </a:r>
          </a:p>
        </p:txBody>
      </p:sp>
      <p:sp>
        <p:nvSpPr>
          <p:cNvPr id="2" name="Content Placeholder 1"/>
          <p:cNvSpPr>
            <a:spLocks noGrp="1"/>
          </p:cNvSpPr>
          <p:nvPr>
            <p:ph idx="1"/>
          </p:nvPr>
        </p:nvSpPr>
        <p:spPr>
          <a:xfrm>
            <a:off x="1007165" y="990600"/>
            <a:ext cx="9356035" cy="5638800"/>
          </a:xfrm>
        </p:spPr>
        <p:txBody>
          <a:bodyPr>
            <a:normAutofit/>
          </a:bodyPr>
          <a:lstStyle/>
          <a:p>
            <a:pPr algn="just"/>
            <a:endParaRPr lang="en-US" sz="2400" dirty="0"/>
          </a:p>
          <a:p>
            <a:pPr algn="just"/>
            <a:r>
              <a:rPr lang="en-US" sz="2400" dirty="0"/>
              <a:t>Devise a gear train to reduce the speed of rotation of a drive from an electric motor shaft operating at 3450 rpm to approximately 650 rpm. Use </a:t>
            </a:r>
            <a:r>
              <a:rPr lang="en-US" sz="2400" i="1" dirty="0" err="1"/>
              <a:t>N</a:t>
            </a:r>
            <a:r>
              <a:rPr lang="en-US" sz="2400" baseline="-25000" dirty="0" err="1"/>
              <a:t>max</a:t>
            </a:r>
            <a:r>
              <a:rPr lang="en-US" sz="2400" dirty="0"/>
              <a:t> = 150 teeth.</a:t>
            </a:r>
          </a:p>
        </p:txBody>
      </p:sp>
    </p:spTree>
    <p:extLst>
      <p:ext uri="{BB962C8B-B14F-4D97-AF65-F5344CB8AC3E}">
        <p14:creationId xmlns:p14="http://schemas.microsoft.com/office/powerpoint/2010/main" val="41830622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 Cutting Processes</a:t>
            </a:r>
          </a:p>
        </p:txBody>
      </p:sp>
      <p:pic>
        <p:nvPicPr>
          <p:cNvPr id="7" name="Picture 6">
            <a:extLst>
              <a:ext uri="{FF2B5EF4-FFF2-40B4-BE49-F238E27FC236}">
                <a16:creationId xmlns:a16="http://schemas.microsoft.com/office/drawing/2014/main" id="{70B07B20-4DCC-4F59-B082-35245C7FBE13}"/>
              </a:ext>
            </a:extLst>
          </p:cNvPr>
          <p:cNvPicPr>
            <a:picLocks noChangeAspect="1"/>
          </p:cNvPicPr>
          <p:nvPr/>
        </p:nvPicPr>
        <p:blipFill>
          <a:blip r:embed="rId3"/>
          <a:stretch>
            <a:fillRect/>
          </a:stretch>
        </p:blipFill>
        <p:spPr>
          <a:xfrm>
            <a:off x="1524000" y="1219200"/>
            <a:ext cx="9053186" cy="4495800"/>
          </a:xfrm>
          <a:prstGeom prst="rect">
            <a:avLst/>
          </a:prstGeom>
        </p:spPr>
      </p:pic>
    </p:spTree>
    <p:extLst>
      <p:ext uri="{BB962C8B-B14F-4D97-AF65-F5344CB8AC3E}">
        <p14:creationId xmlns:p14="http://schemas.microsoft.com/office/powerpoint/2010/main" val="42187927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0C19E-2236-4280-A7CF-AFC027595238}"/>
              </a:ext>
            </a:extLst>
          </p:cNvPr>
          <p:cNvPicPr>
            <a:picLocks noChangeAspect="1"/>
          </p:cNvPicPr>
          <p:nvPr/>
        </p:nvPicPr>
        <p:blipFill>
          <a:blip r:embed="rId2"/>
          <a:stretch>
            <a:fillRect/>
          </a:stretch>
        </p:blipFill>
        <p:spPr>
          <a:xfrm>
            <a:off x="1285461" y="945818"/>
            <a:ext cx="9952382" cy="5405417"/>
          </a:xfrm>
          <a:prstGeom prst="rect">
            <a:avLst/>
          </a:prstGeom>
        </p:spPr>
      </p:pic>
    </p:spTree>
    <p:extLst>
      <p:ext uri="{BB962C8B-B14F-4D97-AF65-F5344CB8AC3E}">
        <p14:creationId xmlns:p14="http://schemas.microsoft.com/office/powerpoint/2010/main" val="25769823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144000" cy="838200"/>
          </a:xfrm>
        </p:spPr>
        <p:txBody>
          <a:bodyPr>
            <a:noAutofit/>
          </a:bodyPr>
          <a:lstStyle/>
          <a:p>
            <a:r>
              <a:rPr lang="en-US" sz="3600" dirty="0"/>
              <a:t>Example Problem: Residual Ratio Method</a:t>
            </a:r>
          </a:p>
        </p:txBody>
      </p:sp>
      <p:sp>
        <p:nvSpPr>
          <p:cNvPr id="2" name="Content Placeholder 1"/>
          <p:cNvSpPr>
            <a:spLocks noGrp="1"/>
          </p:cNvSpPr>
          <p:nvPr>
            <p:ph idx="1"/>
          </p:nvPr>
        </p:nvSpPr>
        <p:spPr>
          <a:xfrm>
            <a:off x="1752600" y="990600"/>
            <a:ext cx="8610600" cy="5638800"/>
          </a:xfrm>
        </p:spPr>
        <p:txBody>
          <a:bodyPr>
            <a:normAutofit/>
          </a:bodyPr>
          <a:lstStyle/>
          <a:p>
            <a:pPr algn="just"/>
            <a:r>
              <a:rPr lang="en-US" sz="2400" dirty="0"/>
              <a:t>Devise a gear train for a conveyor drive. The drive motor rotates at 1150 rpm, and it is desired that the output speed for the shaft that drives the conveyor be in the range of 24 to 28 rpm. Use a double reduction gear train. Power transmission analysis indicates that it would be desirable for the reduction ratio for the first pair of gears to be somewhat greater than that for the second pair.</a:t>
            </a:r>
          </a:p>
        </p:txBody>
      </p:sp>
    </p:spTree>
    <p:extLst>
      <p:ext uri="{BB962C8B-B14F-4D97-AF65-F5344CB8AC3E}">
        <p14:creationId xmlns:p14="http://schemas.microsoft.com/office/powerpoint/2010/main" val="30567217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982550-6E34-4561-BB6F-ED132F0B8641}"/>
              </a:ext>
            </a:extLst>
          </p:cNvPr>
          <p:cNvPicPr>
            <a:picLocks noChangeAspect="1"/>
          </p:cNvPicPr>
          <p:nvPr/>
        </p:nvPicPr>
        <p:blipFill>
          <a:blip r:embed="rId2"/>
          <a:stretch>
            <a:fillRect/>
          </a:stretch>
        </p:blipFill>
        <p:spPr>
          <a:xfrm>
            <a:off x="1713329" y="1524000"/>
            <a:ext cx="8765342" cy="3574361"/>
          </a:xfrm>
          <a:prstGeom prst="rect">
            <a:avLst/>
          </a:prstGeom>
        </p:spPr>
      </p:pic>
    </p:spTree>
    <p:extLst>
      <p:ext uri="{BB962C8B-B14F-4D97-AF65-F5344CB8AC3E}">
        <p14:creationId xmlns:p14="http://schemas.microsoft.com/office/powerpoint/2010/main" val="38203900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 Factoring Approach</a:t>
            </a:r>
          </a:p>
        </p:txBody>
      </p:sp>
      <p:sp>
        <p:nvSpPr>
          <p:cNvPr id="2" name="Content Placeholder 1"/>
          <p:cNvSpPr>
            <a:spLocks noGrp="1"/>
          </p:cNvSpPr>
          <p:nvPr>
            <p:ph idx="1"/>
          </p:nvPr>
        </p:nvSpPr>
        <p:spPr>
          <a:xfrm>
            <a:off x="1752600" y="990600"/>
            <a:ext cx="8610600" cy="5638800"/>
          </a:xfrm>
        </p:spPr>
        <p:txBody>
          <a:bodyPr>
            <a:normAutofit/>
          </a:bodyPr>
          <a:lstStyle/>
          <a:p>
            <a:endParaRPr lang="en-US" dirty="0"/>
          </a:p>
          <a:p>
            <a:endParaRPr lang="en-US" dirty="0"/>
          </a:p>
          <a:p>
            <a:pPr algn="just"/>
            <a:r>
              <a:rPr lang="en-US" sz="2400" dirty="0"/>
              <a:t>Devise a gear train for a recorder for a precision measuring instrument. The input is a shaft that rotates at exactly 3600 rpm. The output speed must be exactly 11.25 rpm. Use 20°, full-depth, involute teeth; no fewer than 17 teeth; and no more than 150 teeth in any gear.</a:t>
            </a:r>
          </a:p>
        </p:txBody>
      </p:sp>
    </p:spTree>
    <p:extLst>
      <p:ext uri="{BB962C8B-B14F-4D97-AF65-F5344CB8AC3E}">
        <p14:creationId xmlns:p14="http://schemas.microsoft.com/office/powerpoint/2010/main" val="38253442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1A0391-2EF2-4D66-91DC-464875A057A3}"/>
              </a:ext>
            </a:extLst>
          </p:cNvPr>
          <p:cNvPicPr>
            <a:picLocks noChangeAspect="1"/>
          </p:cNvPicPr>
          <p:nvPr/>
        </p:nvPicPr>
        <p:blipFill>
          <a:blip r:embed="rId2"/>
          <a:stretch>
            <a:fillRect/>
          </a:stretch>
        </p:blipFill>
        <p:spPr>
          <a:xfrm>
            <a:off x="1828801" y="578937"/>
            <a:ext cx="7297186" cy="5753326"/>
          </a:xfrm>
          <a:prstGeom prst="rect">
            <a:avLst/>
          </a:prstGeom>
        </p:spPr>
      </p:pic>
      <p:pic>
        <p:nvPicPr>
          <p:cNvPr id="5" name="Picture 4">
            <a:extLst>
              <a:ext uri="{FF2B5EF4-FFF2-40B4-BE49-F238E27FC236}">
                <a16:creationId xmlns:a16="http://schemas.microsoft.com/office/drawing/2014/main" id="{A0FA5473-1E84-4AE2-9F82-66433DC7F679}"/>
              </a:ext>
            </a:extLst>
          </p:cNvPr>
          <p:cNvPicPr>
            <a:picLocks noChangeAspect="1"/>
          </p:cNvPicPr>
          <p:nvPr/>
        </p:nvPicPr>
        <p:blipFill>
          <a:blip r:embed="rId3"/>
          <a:stretch>
            <a:fillRect/>
          </a:stretch>
        </p:blipFill>
        <p:spPr>
          <a:xfrm>
            <a:off x="4158181" y="6337234"/>
            <a:ext cx="2638425" cy="352425"/>
          </a:xfrm>
          <a:prstGeom prst="rect">
            <a:avLst/>
          </a:prstGeom>
        </p:spPr>
      </p:pic>
    </p:spTree>
    <p:extLst>
      <p:ext uri="{BB962C8B-B14F-4D97-AF65-F5344CB8AC3E}">
        <p14:creationId xmlns:p14="http://schemas.microsoft.com/office/powerpoint/2010/main" val="35745775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B9DE68-4FC3-4AB1-9452-983B85D465FE}"/>
              </a:ext>
            </a:extLst>
          </p:cNvPr>
          <p:cNvPicPr>
            <a:picLocks noChangeAspect="1"/>
          </p:cNvPicPr>
          <p:nvPr/>
        </p:nvPicPr>
        <p:blipFill>
          <a:blip r:embed="rId3"/>
          <a:stretch>
            <a:fillRect/>
          </a:stretch>
        </p:blipFill>
        <p:spPr>
          <a:xfrm>
            <a:off x="4525374" y="942975"/>
            <a:ext cx="6142626" cy="5524500"/>
          </a:xfrm>
          <a:prstGeom prst="rect">
            <a:avLst/>
          </a:prstGeom>
        </p:spPr>
      </p:pic>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538787" y="962025"/>
            <a:ext cx="3429000" cy="5638800"/>
          </a:xfrm>
        </p:spPr>
        <p:txBody>
          <a:bodyPr>
            <a:normAutofit/>
          </a:bodyPr>
          <a:lstStyle/>
          <a:p>
            <a:pPr algn="just"/>
            <a:r>
              <a:rPr lang="en-US" dirty="0"/>
              <a:t>For the gear trains sketched, compute the output speed and the direction of rotation of the output shaft if the input shaft rotates at 1750 rpm clockwise.</a:t>
            </a:r>
          </a:p>
        </p:txBody>
      </p:sp>
    </p:spTree>
    <p:extLst>
      <p:ext uri="{BB962C8B-B14F-4D97-AF65-F5344CB8AC3E}">
        <p14:creationId xmlns:p14="http://schemas.microsoft.com/office/powerpoint/2010/main" val="13654177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599" y="990600"/>
            <a:ext cx="9445487" cy="5638800"/>
          </a:xfrm>
        </p:spPr>
        <p:txBody>
          <a:bodyPr>
            <a:normAutofit/>
          </a:bodyPr>
          <a:lstStyle/>
          <a:p>
            <a:pPr algn="just"/>
            <a:r>
              <a:rPr lang="en-US" sz="2400" dirty="0"/>
              <a:t>Devise a gear train using all external gears on parallel shafts. Use 20° full-depth involute teeth and no more than 150 teeth in any gear. Ensure that there is no interference.</a:t>
            </a:r>
          </a:p>
          <a:p>
            <a:pPr algn="just"/>
            <a:r>
              <a:rPr lang="en-US" sz="2400" dirty="0"/>
              <a:t>Sketch the layout for your design.</a:t>
            </a:r>
          </a:p>
          <a:p>
            <a:pPr marL="0" indent="0" algn="just">
              <a:buNone/>
            </a:pPr>
            <a:r>
              <a:rPr lang="en-US" sz="2400" dirty="0"/>
              <a:t>Input Speed(rpm) = 5500</a:t>
            </a:r>
          </a:p>
          <a:p>
            <a:pPr marL="0" indent="0" algn="just">
              <a:buNone/>
            </a:pPr>
            <a:r>
              <a:rPr lang="en-US" sz="2400" dirty="0"/>
              <a:t>Output Speed(rpm) = 13.0 to 14.0</a:t>
            </a:r>
          </a:p>
          <a:p>
            <a:endParaRPr lang="en-US" dirty="0"/>
          </a:p>
        </p:txBody>
      </p:sp>
    </p:spTree>
    <p:extLst>
      <p:ext uri="{BB962C8B-B14F-4D97-AF65-F5344CB8AC3E}">
        <p14:creationId xmlns:p14="http://schemas.microsoft.com/office/powerpoint/2010/main" val="15571029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21D5-5EDB-410D-8906-95697757F93E}"/>
              </a:ext>
            </a:extLst>
          </p:cNvPr>
          <p:cNvSpPr>
            <a:spLocks noGrp="1"/>
          </p:cNvSpPr>
          <p:nvPr>
            <p:ph type="title"/>
          </p:nvPr>
        </p:nvSpPr>
        <p:spPr>
          <a:xfrm>
            <a:off x="677334" y="165652"/>
            <a:ext cx="8596668" cy="636104"/>
          </a:xfrm>
        </p:spPr>
        <p:txBody>
          <a:bodyPr>
            <a:normAutofit/>
          </a:bodyPr>
          <a:lstStyle/>
          <a:p>
            <a:r>
              <a:rPr lang="en-US" sz="2800" dirty="0"/>
              <a:t>Assigned topics (D.Y.S)</a:t>
            </a:r>
            <a:endParaRPr lang="en-PK" sz="2800" dirty="0"/>
          </a:p>
        </p:txBody>
      </p:sp>
      <p:sp>
        <p:nvSpPr>
          <p:cNvPr id="3" name="Content Placeholder 2">
            <a:extLst>
              <a:ext uri="{FF2B5EF4-FFF2-40B4-BE49-F238E27FC236}">
                <a16:creationId xmlns:a16="http://schemas.microsoft.com/office/drawing/2014/main" id="{91B6844B-1D6A-48CC-AB12-3A2B6E534AD3}"/>
              </a:ext>
            </a:extLst>
          </p:cNvPr>
          <p:cNvSpPr>
            <a:spLocks noGrp="1"/>
          </p:cNvSpPr>
          <p:nvPr>
            <p:ph idx="1"/>
          </p:nvPr>
        </p:nvSpPr>
        <p:spPr>
          <a:xfrm>
            <a:off x="677334" y="801757"/>
            <a:ext cx="8596668" cy="5890592"/>
          </a:xfrm>
        </p:spPr>
        <p:txBody>
          <a:bodyPr>
            <a:normAutofit fontScale="85000" lnSpcReduction="20000"/>
          </a:bodyPr>
          <a:lstStyle/>
          <a:p>
            <a:pPr algn="l"/>
            <a:r>
              <a:rPr lang="en-US" b="1" i="0" dirty="0">
                <a:effectLst/>
                <a:latin typeface="Roboto" panose="02000000000000000000" pitchFamily="2" charset="0"/>
              </a:rPr>
              <a:t>Assigned topics for Chapter:8 (D.Y.S)</a:t>
            </a:r>
          </a:p>
          <a:p>
            <a:pPr algn="l"/>
            <a:r>
              <a:rPr lang="en-US" b="0" i="0" dirty="0">
                <a:effectLst/>
                <a:latin typeface="Roboto" panose="02000000000000000000" pitchFamily="2" charset="0"/>
              </a:rPr>
              <a:t>8.8 (Bevel gear)</a:t>
            </a:r>
          </a:p>
          <a:p>
            <a:pPr algn="l"/>
            <a:r>
              <a:rPr lang="en-US" b="0" i="0" dirty="0">
                <a:effectLst/>
                <a:latin typeface="Roboto" panose="02000000000000000000" pitchFamily="2" charset="0"/>
              </a:rPr>
              <a:t>8.9 (Types of worm gearing)</a:t>
            </a:r>
          </a:p>
          <a:p>
            <a:pPr algn="l"/>
            <a:r>
              <a:rPr lang="en-US" b="0" i="0" dirty="0">
                <a:effectLst/>
                <a:latin typeface="Roboto" panose="02000000000000000000" pitchFamily="2" charset="0"/>
              </a:rPr>
              <a:t>8.10 (geometry of worms and worm gears)</a:t>
            </a:r>
          </a:p>
          <a:p>
            <a:pPr algn="l"/>
            <a:r>
              <a:rPr lang="en-US" b="0" i="0" dirty="0">
                <a:effectLst/>
                <a:latin typeface="Roboto" panose="02000000000000000000" pitchFamily="2" charset="0"/>
              </a:rPr>
              <a:t>Velocity of a Rack</a:t>
            </a:r>
          </a:p>
          <a:p>
            <a:pPr algn="l"/>
            <a:endParaRPr lang="en-US" dirty="0">
              <a:latin typeface="Roboto" panose="02000000000000000000" pitchFamily="2" charset="0"/>
            </a:endParaRPr>
          </a:p>
          <a:p>
            <a:pPr algn="l"/>
            <a:r>
              <a:rPr lang="en-US" b="1" i="0" dirty="0">
                <a:effectLst/>
                <a:latin typeface="Roboto" panose="02000000000000000000" pitchFamily="2" charset="0"/>
              </a:rPr>
              <a:t>Examples: 8.1, 8.2, 8.3, 8.4,8.6 to 8.12</a:t>
            </a:r>
          </a:p>
          <a:p>
            <a:pPr algn="l"/>
            <a:r>
              <a:rPr lang="en-US" b="1" i="0" dirty="0">
                <a:effectLst/>
                <a:latin typeface="Roboto" panose="02000000000000000000" pitchFamily="2" charset="0"/>
              </a:rPr>
              <a:t>Prob</a:t>
            </a:r>
            <a:r>
              <a:rPr lang="en-US" b="1" dirty="0">
                <a:latin typeface="Roboto" panose="02000000000000000000" pitchFamily="2" charset="0"/>
              </a:rPr>
              <a:t>lems:</a:t>
            </a:r>
          </a:p>
          <a:p>
            <a:pPr algn="l"/>
            <a:r>
              <a:rPr lang="en-US" b="0" i="0" dirty="0">
                <a:effectLst/>
                <a:latin typeface="Roboto" panose="02000000000000000000" pitchFamily="2" charset="0"/>
              </a:rPr>
              <a:t>Gear geometry: 1 to 19</a:t>
            </a:r>
          </a:p>
          <a:p>
            <a:pPr algn="l"/>
            <a:r>
              <a:rPr lang="en-US" dirty="0">
                <a:latin typeface="Roboto" panose="02000000000000000000" pitchFamily="2" charset="0"/>
              </a:rPr>
              <a:t>Velocity ratio: 20 to 36</a:t>
            </a:r>
          </a:p>
          <a:p>
            <a:pPr algn="l"/>
            <a:r>
              <a:rPr lang="en-US" dirty="0">
                <a:latin typeface="Roboto" panose="02000000000000000000" pitchFamily="2" charset="0"/>
              </a:rPr>
              <a:t>Analysis of simple gear train: 37 to 40</a:t>
            </a:r>
          </a:p>
          <a:p>
            <a:pPr algn="l"/>
            <a:r>
              <a:rPr lang="en-US" dirty="0">
                <a:latin typeface="Roboto" panose="02000000000000000000" pitchFamily="2" charset="0"/>
              </a:rPr>
              <a:t>Helical gearing: 42 to 44</a:t>
            </a:r>
          </a:p>
          <a:p>
            <a:pPr algn="l"/>
            <a:r>
              <a:rPr lang="en-US" dirty="0">
                <a:latin typeface="Roboto" panose="02000000000000000000" pitchFamily="2" charset="0"/>
              </a:rPr>
              <a:t>Bevel gears: 45, 46      </a:t>
            </a:r>
          </a:p>
          <a:p>
            <a:pPr algn="l"/>
            <a:r>
              <a:rPr lang="en-US" dirty="0" err="1">
                <a:latin typeface="Roboto" panose="02000000000000000000" pitchFamily="2" charset="0"/>
              </a:rPr>
              <a:t>Wormgearing</a:t>
            </a:r>
            <a:r>
              <a:rPr lang="en-US" dirty="0">
                <a:latin typeface="Roboto" panose="02000000000000000000" pitchFamily="2" charset="0"/>
              </a:rPr>
              <a:t>: 52, 53</a:t>
            </a:r>
          </a:p>
          <a:p>
            <a:pPr algn="l"/>
            <a:r>
              <a:rPr lang="en-US" dirty="0">
                <a:latin typeface="Roboto" panose="02000000000000000000" pitchFamily="2" charset="0"/>
              </a:rPr>
              <a:t>Analysis of complex gear trains: 58 to 61</a:t>
            </a:r>
          </a:p>
          <a:p>
            <a:pPr algn="l"/>
            <a:r>
              <a:rPr lang="en-US" dirty="0">
                <a:latin typeface="Roboto" panose="02000000000000000000" pitchFamily="2" charset="0"/>
              </a:rPr>
              <a:t>Kinematic design of single gear trains: 62 to 65</a:t>
            </a:r>
          </a:p>
          <a:p>
            <a:pPr algn="l"/>
            <a:r>
              <a:rPr lang="en-US" dirty="0">
                <a:latin typeface="Roboto" panose="02000000000000000000" pitchFamily="2" charset="0"/>
              </a:rPr>
              <a:t>Kinematic design of gear trains: 66 to 80</a:t>
            </a:r>
          </a:p>
          <a:p>
            <a:pPr algn="l"/>
            <a:r>
              <a:rPr lang="en-US" dirty="0">
                <a:latin typeface="Roboto" panose="02000000000000000000" pitchFamily="2" charset="0"/>
              </a:rPr>
              <a:t>Rack and pinion : 81</a:t>
            </a:r>
          </a:p>
          <a:p>
            <a:pPr algn="l"/>
            <a:endParaRPr lang="en-US" b="0" i="0" dirty="0">
              <a:effectLst/>
              <a:latin typeface="Roboto" panose="02000000000000000000" pitchFamily="2" charset="0"/>
            </a:endParaRPr>
          </a:p>
          <a:p>
            <a:endParaRPr lang="en-PK" dirty="0"/>
          </a:p>
        </p:txBody>
      </p:sp>
    </p:spTree>
    <p:extLst>
      <p:ext uri="{BB962C8B-B14F-4D97-AF65-F5344CB8AC3E}">
        <p14:creationId xmlns:p14="http://schemas.microsoft.com/office/powerpoint/2010/main" val="60069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 Cutting Machine</a:t>
            </a:r>
          </a:p>
        </p:txBody>
      </p:sp>
      <p:pic>
        <p:nvPicPr>
          <p:cNvPr id="7" name="Picture 6">
            <a:extLst>
              <a:ext uri="{FF2B5EF4-FFF2-40B4-BE49-F238E27FC236}">
                <a16:creationId xmlns:a16="http://schemas.microsoft.com/office/drawing/2014/main" id="{814DAE3D-857E-45C0-96C0-05392423E115}"/>
              </a:ext>
            </a:extLst>
          </p:cNvPr>
          <p:cNvPicPr>
            <a:picLocks noChangeAspect="1"/>
          </p:cNvPicPr>
          <p:nvPr/>
        </p:nvPicPr>
        <p:blipFill>
          <a:blip r:embed="rId3"/>
          <a:stretch>
            <a:fillRect/>
          </a:stretch>
        </p:blipFill>
        <p:spPr>
          <a:xfrm>
            <a:off x="1604962" y="1052512"/>
            <a:ext cx="9063038" cy="4795818"/>
          </a:xfrm>
          <a:prstGeom prst="rect">
            <a:avLst/>
          </a:prstGeom>
        </p:spPr>
      </p:pic>
    </p:spTree>
    <p:extLst>
      <p:ext uri="{BB962C8B-B14F-4D97-AF65-F5344CB8AC3E}">
        <p14:creationId xmlns:p14="http://schemas.microsoft.com/office/powerpoint/2010/main" val="4976703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 Quality</a:t>
            </a:r>
          </a:p>
        </p:txBody>
      </p:sp>
      <p:sp>
        <p:nvSpPr>
          <p:cNvPr id="2" name="Content Placeholder 1"/>
          <p:cNvSpPr>
            <a:spLocks noGrp="1"/>
          </p:cNvSpPr>
          <p:nvPr>
            <p:ph idx="1"/>
          </p:nvPr>
        </p:nvSpPr>
        <p:spPr>
          <a:xfrm>
            <a:off x="1752600" y="990600"/>
            <a:ext cx="8610600" cy="5638800"/>
          </a:xfrm>
        </p:spPr>
        <p:txBody>
          <a:bodyPr>
            <a:normAutofit/>
          </a:bodyPr>
          <a:lstStyle/>
          <a:p>
            <a:r>
              <a:rPr lang="en-US" dirty="0"/>
              <a:t>Ensuring proper dimensional accuracy of power-transmission gears is essential to their suitability for use in machinery.</a:t>
            </a:r>
          </a:p>
          <a:p>
            <a:r>
              <a:rPr lang="en-US" dirty="0"/>
              <a:t>Stresses in gears, smoothness of operation, life, and noise are affected by the degree of precision obtained in manufacturing.</a:t>
            </a:r>
          </a:p>
          <a:p>
            <a:endParaRPr lang="en-US" dirty="0"/>
          </a:p>
        </p:txBody>
      </p:sp>
    </p:spTree>
    <p:extLst>
      <p:ext uri="{BB962C8B-B14F-4D97-AF65-F5344CB8AC3E}">
        <p14:creationId xmlns:p14="http://schemas.microsoft.com/office/powerpoint/2010/main" val="3974979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 Quality</a:t>
            </a:r>
          </a:p>
        </p:txBody>
      </p:sp>
      <p:sp>
        <p:nvSpPr>
          <p:cNvPr id="2" name="Content Placeholder 1"/>
          <p:cNvSpPr>
            <a:spLocks noGrp="1"/>
          </p:cNvSpPr>
          <p:nvPr>
            <p:ph idx="1"/>
          </p:nvPr>
        </p:nvSpPr>
        <p:spPr>
          <a:xfrm>
            <a:off x="1752600" y="990600"/>
            <a:ext cx="8610600" cy="5638800"/>
          </a:xfrm>
        </p:spPr>
        <p:txBody>
          <a:bodyPr>
            <a:normAutofit/>
          </a:bodyPr>
          <a:lstStyle/>
          <a:p>
            <a:r>
              <a:rPr lang="en-US" dirty="0"/>
              <a:t>Quality in gearing is indicated by either of two methods: </a:t>
            </a:r>
          </a:p>
          <a:p>
            <a:pPr marL="914400" lvl="1" indent="-514350">
              <a:buFont typeface="+mj-lt"/>
              <a:buAutoNum type="arabicPeriod"/>
            </a:pPr>
            <a:r>
              <a:rPr lang="en-US" dirty="0"/>
              <a:t>the composite variation of a product test gear rotating in mesh with a precise master gear, called </a:t>
            </a:r>
            <a:r>
              <a:rPr lang="en-US" i="1" dirty="0"/>
              <a:t>functional measurement.</a:t>
            </a:r>
          </a:p>
          <a:p>
            <a:pPr marL="914400" lvl="1" indent="-514350">
              <a:buFont typeface="+mj-lt"/>
              <a:buAutoNum type="arabicPeriod"/>
            </a:pPr>
            <a:r>
              <a:rPr lang="en-US" dirty="0"/>
              <a:t>the precision of specific features of a single gear, called </a:t>
            </a:r>
            <a:r>
              <a:rPr lang="en-US" i="1" dirty="0"/>
              <a:t>analytical measurement</a:t>
            </a:r>
            <a:r>
              <a:rPr lang="en-US" dirty="0"/>
              <a:t>.</a:t>
            </a:r>
          </a:p>
          <a:p>
            <a:pPr marL="914400" lvl="1"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7152148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CF6C36-4D70-4378-85DC-019B37ABD287}"/>
              </a:ext>
            </a:extLst>
          </p:cNvPr>
          <p:cNvPicPr>
            <a:picLocks noChangeAspect="1"/>
          </p:cNvPicPr>
          <p:nvPr/>
        </p:nvPicPr>
        <p:blipFill>
          <a:blip r:embed="rId3"/>
          <a:stretch>
            <a:fillRect/>
          </a:stretch>
        </p:blipFill>
        <p:spPr>
          <a:xfrm>
            <a:off x="2895600" y="3571876"/>
            <a:ext cx="6819900" cy="3248025"/>
          </a:xfrm>
          <a:prstGeom prst="rect">
            <a:avLst/>
          </a:prstGeom>
        </p:spPr>
      </p:pic>
      <p:sp>
        <p:nvSpPr>
          <p:cNvPr id="3" name="Title 2"/>
          <p:cNvSpPr>
            <a:spLocks noGrp="1"/>
          </p:cNvSpPr>
          <p:nvPr>
            <p:ph type="title"/>
          </p:nvPr>
        </p:nvSpPr>
        <p:spPr>
          <a:xfrm>
            <a:off x="1495425" y="533400"/>
            <a:ext cx="3886200" cy="990600"/>
          </a:xfrm>
          <a:solidFill>
            <a:schemeClr val="bg1"/>
          </a:solidFill>
        </p:spPr>
        <p:txBody>
          <a:bodyPr>
            <a:noAutofit/>
          </a:bodyPr>
          <a:lstStyle/>
          <a:p>
            <a:r>
              <a:rPr lang="en-US" sz="4000" dirty="0"/>
              <a:t>Functional Measurement</a:t>
            </a:r>
          </a:p>
        </p:txBody>
      </p:sp>
      <p:pic>
        <p:nvPicPr>
          <p:cNvPr id="7" name="Picture 6">
            <a:extLst>
              <a:ext uri="{FF2B5EF4-FFF2-40B4-BE49-F238E27FC236}">
                <a16:creationId xmlns:a16="http://schemas.microsoft.com/office/drawing/2014/main" id="{BA8A3E91-98DE-4B6A-988C-44A5FA46F8E8}"/>
              </a:ext>
            </a:extLst>
          </p:cNvPr>
          <p:cNvPicPr>
            <a:picLocks noChangeAspect="1"/>
          </p:cNvPicPr>
          <p:nvPr/>
        </p:nvPicPr>
        <p:blipFill>
          <a:blip r:embed="rId4"/>
          <a:stretch>
            <a:fillRect/>
          </a:stretch>
        </p:blipFill>
        <p:spPr>
          <a:xfrm>
            <a:off x="5410200" y="228600"/>
            <a:ext cx="4800600" cy="356235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084A7E23-BBB9-4620-B3D8-2B067F72EA1F}"/>
                  </a:ext>
                </a:extLst>
              </p14:cNvPr>
              <p14:cNvContentPartPr/>
              <p14:nvPr/>
            </p14:nvContentPartPr>
            <p14:xfrm>
              <a:off x="3922680" y="5894280"/>
              <a:ext cx="3134520" cy="540000"/>
            </p14:xfrm>
          </p:contentPart>
        </mc:Choice>
        <mc:Fallback xmlns="">
          <p:pic>
            <p:nvPicPr>
              <p:cNvPr id="2" name="Ink 1">
                <a:extLst>
                  <a:ext uri="{FF2B5EF4-FFF2-40B4-BE49-F238E27FC236}">
                    <a16:creationId xmlns:a16="http://schemas.microsoft.com/office/drawing/2014/main" id="{084A7E23-BBB9-4620-B3D8-2B067F72EA1F}"/>
                  </a:ext>
                </a:extLst>
              </p:cNvPr>
              <p:cNvPicPr/>
              <p:nvPr/>
            </p:nvPicPr>
            <p:blipFill>
              <a:blip r:embed="rId6"/>
              <a:stretch>
                <a:fillRect/>
              </a:stretch>
            </p:blipFill>
            <p:spPr>
              <a:xfrm>
                <a:off x="3913320" y="5884920"/>
                <a:ext cx="3153240" cy="558720"/>
              </a:xfrm>
              <a:prstGeom prst="rect">
                <a:avLst/>
              </a:prstGeom>
            </p:spPr>
          </p:pic>
        </mc:Fallback>
      </mc:AlternateContent>
    </p:spTree>
    <p:extLst>
      <p:ext uri="{BB962C8B-B14F-4D97-AF65-F5344CB8AC3E}">
        <p14:creationId xmlns:p14="http://schemas.microsoft.com/office/powerpoint/2010/main" val="647479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2100" y="304800"/>
            <a:ext cx="3886200" cy="990600"/>
          </a:xfrm>
          <a:solidFill>
            <a:schemeClr val="bg1"/>
          </a:solidFill>
        </p:spPr>
        <p:txBody>
          <a:bodyPr>
            <a:noAutofit/>
          </a:bodyPr>
          <a:lstStyle/>
          <a:p>
            <a:r>
              <a:rPr lang="en-US" sz="4000" dirty="0"/>
              <a:t>Analytical Measurement</a:t>
            </a:r>
          </a:p>
        </p:txBody>
      </p:sp>
      <p:pic>
        <p:nvPicPr>
          <p:cNvPr id="4" name="Picture 3">
            <a:extLst>
              <a:ext uri="{FF2B5EF4-FFF2-40B4-BE49-F238E27FC236}">
                <a16:creationId xmlns:a16="http://schemas.microsoft.com/office/drawing/2014/main" id="{3F3A6014-D08A-4C6B-9F9E-CE1E83E7EB82}"/>
              </a:ext>
            </a:extLst>
          </p:cNvPr>
          <p:cNvPicPr>
            <a:picLocks noChangeAspect="1"/>
          </p:cNvPicPr>
          <p:nvPr/>
        </p:nvPicPr>
        <p:blipFill>
          <a:blip r:embed="rId3"/>
          <a:stretch>
            <a:fillRect/>
          </a:stretch>
        </p:blipFill>
        <p:spPr>
          <a:xfrm>
            <a:off x="1524000" y="1533526"/>
            <a:ext cx="5010150" cy="5324475"/>
          </a:xfrm>
          <a:prstGeom prst="rect">
            <a:avLst/>
          </a:prstGeom>
        </p:spPr>
      </p:pic>
      <p:pic>
        <p:nvPicPr>
          <p:cNvPr id="6" name="Picture 5">
            <a:extLst>
              <a:ext uri="{FF2B5EF4-FFF2-40B4-BE49-F238E27FC236}">
                <a16:creationId xmlns:a16="http://schemas.microsoft.com/office/drawing/2014/main" id="{22777EA5-B8AA-416B-9AF9-0A0E484FC928}"/>
              </a:ext>
            </a:extLst>
          </p:cNvPr>
          <p:cNvPicPr>
            <a:picLocks noChangeAspect="1"/>
          </p:cNvPicPr>
          <p:nvPr/>
        </p:nvPicPr>
        <p:blipFill>
          <a:blip r:embed="rId4"/>
          <a:stretch>
            <a:fillRect/>
          </a:stretch>
        </p:blipFill>
        <p:spPr>
          <a:xfrm>
            <a:off x="6219826" y="0"/>
            <a:ext cx="4448175" cy="3771900"/>
          </a:xfrm>
          <a:prstGeom prst="rect">
            <a:avLst/>
          </a:prstGeom>
        </p:spPr>
      </p:pic>
    </p:spTree>
    <p:extLst>
      <p:ext uri="{BB962C8B-B14F-4D97-AF65-F5344CB8AC3E}">
        <p14:creationId xmlns:p14="http://schemas.microsoft.com/office/powerpoint/2010/main" val="41096195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6191</TotalTime>
  <Words>2406</Words>
  <Application>Microsoft Office PowerPoint</Application>
  <PresentationFormat>Widescreen</PresentationFormat>
  <Paragraphs>178</Paragraphs>
  <Slides>47</Slides>
  <Notes>35</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Calibri</vt:lpstr>
      <vt:lpstr>Roboto</vt:lpstr>
      <vt:lpstr>Trebuchet MS</vt:lpstr>
      <vt:lpstr>Wingdings</vt:lpstr>
      <vt:lpstr>Wingdings 3</vt:lpstr>
      <vt:lpstr>Facet</vt:lpstr>
      <vt:lpstr>Gear Manufacture</vt:lpstr>
      <vt:lpstr>Gear Manufacture</vt:lpstr>
      <vt:lpstr>Gear Manufacturing Process</vt:lpstr>
      <vt:lpstr>Gear Cutting Processes</vt:lpstr>
      <vt:lpstr>Gear Cutting Machine</vt:lpstr>
      <vt:lpstr>Gear Quality</vt:lpstr>
      <vt:lpstr>Gear Quality</vt:lpstr>
      <vt:lpstr>Functional Measurement</vt:lpstr>
      <vt:lpstr>Analytical Measurement</vt:lpstr>
      <vt:lpstr>Velocity Ratio and Gear Trains</vt:lpstr>
      <vt:lpstr>Velocity Ratio</vt:lpstr>
      <vt:lpstr>Example Problem</vt:lpstr>
      <vt:lpstr>Example Problem</vt:lpstr>
      <vt:lpstr>Train Value</vt:lpstr>
      <vt:lpstr>Gear Trains</vt:lpstr>
      <vt:lpstr>Positive or Negative Train Vlaue</vt:lpstr>
      <vt:lpstr>Idler Gear</vt:lpstr>
      <vt:lpstr>Gear Reducer</vt:lpstr>
      <vt:lpstr>Example Problem</vt:lpstr>
      <vt:lpstr>PowerPoint Presentation</vt:lpstr>
      <vt:lpstr>SELF READING</vt:lpstr>
      <vt:lpstr>Devising Gear Trains</vt:lpstr>
      <vt:lpstr>Devising Gear Trains</vt:lpstr>
      <vt:lpstr>PowerPoint Presentation</vt:lpstr>
      <vt:lpstr>PowerPoint Presentation</vt:lpstr>
      <vt:lpstr>PowerPoint Presentation</vt:lpstr>
      <vt:lpstr>PowerPoint Presentation</vt:lpstr>
      <vt:lpstr>PowerPoint Presentation</vt:lpstr>
      <vt:lpstr>GENERAL PRINCIPLES FOR DEVISING GEAR TRAINS</vt:lpstr>
      <vt:lpstr>GENERAL PRINCIPLES FOR DEVISING GEAR TRAINS</vt:lpstr>
      <vt:lpstr>GENERAL PRINCIPLES FOR DEVISING GEAR TRAINS</vt:lpstr>
      <vt:lpstr>GENERAL PRINCIPLES FOR DEVISING GEAR TRAINS</vt:lpstr>
      <vt:lpstr>GENERAL PRINCIPLES FOR DEVISING GEAR TRAINS</vt:lpstr>
      <vt:lpstr>Designing Gear Trains</vt:lpstr>
      <vt:lpstr>General Design Approach</vt:lpstr>
      <vt:lpstr>General Design Approach</vt:lpstr>
      <vt:lpstr>Spur Gears</vt:lpstr>
      <vt:lpstr>PowerPoint Presentation</vt:lpstr>
      <vt:lpstr>Example Problem: Design of a single gear pair</vt:lpstr>
      <vt:lpstr>PowerPoint Presentation</vt:lpstr>
      <vt:lpstr>Example Problem: Residual Ratio Method</vt:lpstr>
      <vt:lpstr>PowerPoint Presentation</vt:lpstr>
      <vt:lpstr>Example Problem: Factoring Approach</vt:lpstr>
      <vt:lpstr>PowerPoint Presentation</vt:lpstr>
      <vt:lpstr>Example Problem</vt:lpstr>
      <vt:lpstr>Example Problem</vt:lpstr>
      <vt:lpstr>Assigned topics (D.Y.S)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Amina Younis</dc:creator>
  <cp:lastModifiedBy>Amina Younis</cp:lastModifiedBy>
  <cp:revision>8</cp:revision>
  <dcterms:created xsi:type="dcterms:W3CDTF">2021-11-15T06:36:55Z</dcterms:created>
  <dcterms:modified xsi:type="dcterms:W3CDTF">2024-10-22T01:47:08Z</dcterms:modified>
</cp:coreProperties>
</file>